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3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4.xml" ContentType="application/vnd.openxmlformats-officedocument.presentationml.notesSlide+xml"/>
  <Override PartName="/ppt/tags/tag21.xml" ContentType="application/vnd.openxmlformats-officedocument.presentationml.tags+xml"/>
  <Override PartName="/ppt/notesSlides/notesSlide15.xml" ContentType="application/vnd.openxmlformats-officedocument.presentationml.notesSlide+xml"/>
  <Override PartName="/ppt/tags/tag22.xml" ContentType="application/vnd.openxmlformats-officedocument.presentationml.tags+xml"/>
  <Override PartName="/ppt/notesSlides/notesSlide16.xml" ContentType="application/vnd.openxmlformats-officedocument.presentationml.notesSlide+xml"/>
  <Override PartName="/ppt/tags/tag23.xml" ContentType="application/vnd.openxmlformats-officedocument.presentationml.tags+xml"/>
  <Override PartName="/ppt/notesSlides/notesSlide17.xml" ContentType="application/vnd.openxmlformats-officedocument.presentationml.notesSlide+xml"/>
  <Override PartName="/ppt/tags/tag24.xml" ContentType="application/vnd.openxmlformats-officedocument.presentationml.tags+xml"/>
  <Override PartName="/ppt/notesSlides/notesSlide18.xml" ContentType="application/vnd.openxmlformats-officedocument.presentationml.notesSlide+xml"/>
  <Override PartName="/ppt/tags/tag25.xml" ContentType="application/vnd.openxmlformats-officedocument.presentationml.tag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4"/>
  </p:notesMasterIdLst>
  <p:sldIdLst>
    <p:sldId id="275" r:id="rId5"/>
    <p:sldId id="274" r:id="rId6"/>
    <p:sldId id="273" r:id="rId7"/>
    <p:sldId id="272" r:id="rId8"/>
    <p:sldId id="271" r:id="rId9"/>
    <p:sldId id="269" r:id="rId10"/>
    <p:sldId id="276" r:id="rId11"/>
    <p:sldId id="268" r:id="rId12"/>
    <p:sldId id="267" r:id="rId13"/>
    <p:sldId id="266" r:id="rId14"/>
    <p:sldId id="265" r:id="rId15"/>
    <p:sldId id="264" r:id="rId16"/>
    <p:sldId id="263" r:id="rId17"/>
    <p:sldId id="261" r:id="rId18"/>
    <p:sldId id="262" r:id="rId19"/>
    <p:sldId id="260" r:id="rId20"/>
    <p:sldId id="259" r:id="rId21"/>
    <p:sldId id="258" r:id="rId22"/>
    <p:sldId id="257" r:id="rId23"/>
  </p:sldIdLst>
  <p:sldSz cx="12192000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ve Presentation" id="{3F0CFD03-6B31-4C12-A680-E02128BD80BD}">
          <p14:sldIdLst>
            <p14:sldId id="275"/>
            <p14:sldId id="274"/>
            <p14:sldId id="273"/>
            <p14:sldId id="272"/>
            <p14:sldId id="271"/>
            <p14:sldId id="269"/>
            <p14:sldId id="276"/>
            <p14:sldId id="268"/>
            <p14:sldId id="267"/>
            <p14:sldId id="266"/>
            <p14:sldId id="265"/>
            <p14:sldId id="264"/>
            <p14:sldId id="263"/>
            <p14:sldId id="261"/>
            <p14:sldId id="262"/>
            <p14:sldId id="260"/>
            <p14:sldId id="259"/>
            <p14:sldId id="258"/>
            <p14:sldId id="257"/>
          </p14:sldIdLst>
        </p14:section>
        <p14:section name="Appendix" id="{3BCA327A-ADBA-4EF1-A24A-2D8C391A156C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2E30"/>
    <a:srgbClr val="FFFFFF"/>
    <a:srgbClr val="E07722"/>
    <a:srgbClr val="F8F8F8"/>
    <a:srgbClr val="333333"/>
    <a:srgbClr val="313131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94660"/>
  </p:normalViewPr>
  <p:slideViewPr>
    <p:cSldViewPr snapToGrid="0">
      <p:cViewPr varScale="1">
        <p:scale>
          <a:sx n="88" d="100"/>
          <a:sy n="88" d="100"/>
        </p:scale>
        <p:origin x="40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3E72E-36D5-4CA8-BF66-3F3972EC402F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FE7506-801C-4BE5-99D7-B0C5B326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82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E7506-801C-4BE5-99D7-B0C5B3262E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314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E7506-801C-4BE5-99D7-B0C5B3262E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04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E7506-801C-4BE5-99D7-B0C5B3262E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7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E7506-801C-4BE5-99D7-B0C5B3262E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85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E7506-801C-4BE5-99D7-B0C5B3262E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5009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E7506-801C-4BE5-99D7-B0C5B3262E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45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E7506-801C-4BE5-99D7-B0C5B3262E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11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E7506-801C-4BE5-99D7-B0C5B3262E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516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E7506-801C-4BE5-99D7-B0C5B3262E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980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E7506-801C-4BE5-99D7-B0C5B3262E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350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Century Gothic" panose="020B0502020202020204" pitchFamily="34" charset="0"/>
              </a:rPr>
              <a:t>https://www.carahsoft.com/servicenow</a:t>
            </a:r>
          </a:p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Deck template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: https://www.servicenow.com/content/dam/servicenow/other-documents/investor-relations/investor-presentations/servicenow-q2-2020-investor-presentation.pdf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By the numbers</a:t>
            </a:r>
            <a:r>
              <a:rPr lang="en-US" b="0" dirty="0">
                <a:solidFill>
                  <a:schemeClr val="bg1"/>
                </a:solidFill>
                <a:latin typeface="Century Gothic" panose="020B0502020202020204" pitchFamily="34" charset="0"/>
              </a:rPr>
              <a:t>: 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https://uit.stanford.edu/sites/default/files/snow-infographic-vs5-01.png</a:t>
            </a:r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E7506-801C-4BE5-99D7-B0C5B3262E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02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E7506-801C-4BE5-99D7-B0C5B3262E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71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E7506-801C-4BE5-99D7-B0C5B3262E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18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E7506-801C-4BE5-99D7-B0C5B3262E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33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E7506-801C-4BE5-99D7-B0C5B3262E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75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E7506-801C-4BE5-99D7-B0C5B3262E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72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E7506-801C-4BE5-99D7-B0C5B3262E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13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E7506-801C-4BE5-99D7-B0C5B3262E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11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E7506-801C-4BE5-99D7-B0C5B3262E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67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B403C-55B7-485C-AB5C-DD54063813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957B7C-4862-4DEC-A11B-A407AF2FA1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D3D7C-40F3-474A-B9C0-91CDC62A9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C4CE-D72E-4615-AF4A-36B0F21A99DA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EF9B5-B3E0-453B-8C32-89867438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2C19E-60E5-4690-9762-07D0361F8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E296-B5B3-45EE-8D5B-9F550576E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622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B1308-757C-4A47-AB69-913AEEF8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098395-8A2C-4F2F-89B4-B479F5C84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086AB-B930-4D9B-94CE-D0DDA10E6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C4CE-D72E-4615-AF4A-36B0F21A99DA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140DE-CA96-4178-939F-DE656B152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8BFD6-C115-487F-82E0-C926EA5AD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E296-B5B3-45EE-8D5B-9F550576E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86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DC893F-AD5E-4FE6-8F2A-845D75205F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9F5053-3A55-4C3B-BF68-96413BB3F3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FC517-1909-4539-8FB4-73608BDD7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C4CE-D72E-4615-AF4A-36B0F21A99DA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31D05-B09C-4E9E-B0F5-16DBF545C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0BA3A-6A2A-4995-827A-D6D9E2620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E296-B5B3-45EE-8D5B-9F550576E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368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A91FE-4267-4C6B-9749-439480ACD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153EB-1682-43C2-B3A8-110D17425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9BFDF-192E-454D-BC87-6A96B2B53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C4CE-D72E-4615-AF4A-36B0F21A99DA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67FA4-C538-462C-A29F-3BE8B1E90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EA39B-EFAA-44AA-8FF4-272429F78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E296-B5B3-45EE-8D5B-9F550576E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50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F74F-C8EC-4E95-B33C-52A46698D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01929-51F9-4C21-8302-A174B47A3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CB225-BB7A-406A-93A8-B94360318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C4CE-D72E-4615-AF4A-36B0F21A99DA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402A6-13AE-4ED9-BBBE-7B696B7A9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BA886-589A-4396-9C48-697E7C044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E296-B5B3-45EE-8D5B-9F550576E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340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751EA-292F-480D-87D5-167365650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33652-8A8C-447F-B215-86EBC9D0AB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D5F27-CA13-402A-A63F-1FB348A812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27D9FB-D4A0-4B7F-8D7F-83F144E6D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C4CE-D72E-4615-AF4A-36B0F21A99DA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9C6A79-3491-453B-B1D8-7126601A9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7ECD5-9819-4FA6-A74A-7CBB29C2C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E296-B5B3-45EE-8D5B-9F550576E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966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1D336-1419-4BC2-9709-3A3519652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B94C8-628D-41C7-9B7D-AEBFE022B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E8A4B-E520-4C12-81F0-4A4CE9528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C34115-9D83-4EFA-8EE7-99352668E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9056DF-9B2E-4FFF-A901-28A68045FF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A5294F-432E-48FE-9384-330BD4CF0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C4CE-D72E-4615-AF4A-36B0F21A99DA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06DCBB-7CE6-4138-88DE-429433F6B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BCE29-D3F9-45A6-AB05-9D8E70C13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E296-B5B3-45EE-8D5B-9F550576E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7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B0CA3-2166-45DE-A2D9-24956DC1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A2BD4-7FFF-4CBE-818A-E9B934141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C4CE-D72E-4615-AF4A-36B0F21A99DA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D40776-9F08-4549-8474-3C26E8BAF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94E1DA-5FD8-49C5-8265-E63E0CA8E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E296-B5B3-45EE-8D5B-9F550576E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67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95BA1A-2302-49B7-A013-8425C4CE1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C4CE-D72E-4615-AF4A-36B0F21A99DA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83650-76B6-400F-966B-3A12AC581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497FD-EEA6-4D53-87FF-9CD181930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E296-B5B3-45EE-8D5B-9F550576E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741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DBEDF-C925-4388-BFC9-C8E8FD8B4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72DBD-F271-48D1-98CC-E924F5139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BB44B2-1CE7-4A66-A383-7370CE166A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69BF5D-8D30-4B35-9C0E-1C8D72DAA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C4CE-D72E-4615-AF4A-36B0F21A99DA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614996-5652-4879-AB21-9BCC49275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0AD15C-92C3-40BC-810C-797FA644A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E296-B5B3-45EE-8D5B-9F550576E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95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49FC2-8A81-41A8-BB9D-5E3478B49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C65C58-929C-4618-BB16-7E45B3A8BF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9DED0F-801B-4AB9-A5E2-91B33B923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884A7-6585-46BE-BBF8-E5ACBFE53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C4CE-D72E-4615-AF4A-36B0F21A99DA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CBC312-6E36-46EC-A11A-A1D602EFB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5E1C11-8C71-4ADC-B946-DB6131077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E296-B5B3-45EE-8D5B-9F550576E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78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C917F0-B8B6-4F48-B440-C44945DD9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6712F-C9BD-4EF4-95FF-3180464AD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0D114-51C0-46A6-BF54-799F8B44B0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CC4CE-D72E-4615-AF4A-36B0F21A99DA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E4842-D231-4EA5-ACFC-F3DCE74F92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E4379-4F17-4E69-ABE0-37E6372B9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EE296-B5B3-45EE-8D5B-9F550576E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379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23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2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1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40.png"/><Relationship Id="rId5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23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7DB49-0D55-4354-9609-40DF256DF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733" y="2738406"/>
            <a:ext cx="9144000" cy="1381188"/>
          </a:xfrm>
        </p:spPr>
        <p:txBody>
          <a:bodyPr anchor="ctr">
            <a:normAutofit/>
          </a:bodyPr>
          <a:lstStyle/>
          <a:p>
            <a:pPr algn="l"/>
            <a:r>
              <a:rPr lang="en-US" sz="4000" b="1">
                <a:latin typeface="Century Gothic" panose="020B0502020202020204" pitchFamily="34" charset="0"/>
              </a:rPr>
              <a:t>REPRESENTATIVE!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C20BCF-D93A-41C3-B9CA-C9ACC0D70F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3733" y="3903133"/>
            <a:ext cx="9144000" cy="762000"/>
          </a:xfrm>
        </p:spPr>
        <p:txBody>
          <a:bodyPr>
            <a:normAutofit/>
          </a:bodyPr>
          <a:lstStyle/>
          <a:p>
            <a:pPr algn="l"/>
            <a:r>
              <a:rPr lang="en-US" sz="1800">
                <a:latin typeface="Century Gothic" panose="020B0502020202020204" pitchFamily="34" charset="0"/>
              </a:rPr>
              <a:t>Rebecca Burnett, Ava Nelson, Vanessa Miller, Aurelia Arnett, Teja </a:t>
            </a:r>
            <a:r>
              <a:rPr lang="en-US" sz="1800" err="1">
                <a:latin typeface="Century Gothic" panose="020B0502020202020204" pitchFamily="34" charset="0"/>
              </a:rPr>
              <a:t>Sanaka</a:t>
            </a:r>
            <a:endParaRPr lang="en-US" sz="1800">
              <a:latin typeface="Century Gothic" panose="020B0502020202020204" pitchFamily="34" charset="0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AFD7A378-2A9C-473F-B967-3CFF050B6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39" y="966402"/>
            <a:ext cx="3697502" cy="91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C45913-EA7E-4EB5-B0EC-5071EC584D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23"/>
          <a:stretch/>
        </p:blipFill>
        <p:spPr>
          <a:xfrm>
            <a:off x="10839450" y="0"/>
            <a:ext cx="135255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4895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921D-935A-42F1-A9CC-32A4B38A0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475" y="136282"/>
            <a:ext cx="10515600" cy="528456"/>
          </a:xfrm>
        </p:spPr>
        <p:txBody>
          <a:bodyPr>
            <a:normAutofit fontScale="90000"/>
          </a:bodyPr>
          <a:lstStyle/>
          <a:p>
            <a:r>
              <a:rPr lang="en-US" sz="4000" i="1">
                <a:solidFill>
                  <a:schemeClr val="bg1"/>
                </a:solidFill>
                <a:latin typeface="Century Gothic" panose="020B0502020202020204" pitchFamily="34" charset="0"/>
              </a:rPr>
              <a:t>Modeling: prophet on categories</a:t>
            </a: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5298239F-B439-4EE7-BF6F-21CFC029A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49" r="3172"/>
          <a:stretch/>
        </p:blipFill>
        <p:spPr bwMode="auto">
          <a:xfrm>
            <a:off x="264161" y="6151563"/>
            <a:ext cx="783336" cy="52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A99C6F8-7ACE-4006-9D2A-52A282948686}"/>
              </a:ext>
            </a:extLst>
          </p:cNvPr>
          <p:cNvSpPr/>
          <p:nvPr/>
        </p:nvSpPr>
        <p:spPr>
          <a:xfrm>
            <a:off x="10962132" y="365125"/>
            <a:ext cx="783336" cy="295843"/>
          </a:xfrm>
          <a:prstGeom prst="roundRect">
            <a:avLst/>
          </a:prstGeom>
          <a:solidFill>
            <a:srgbClr val="F8F8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1F2E30"/>
                </a:solidFill>
                <a:latin typeface="Century Gothic" panose="020B0502020202020204" pitchFamily="34" charset="0"/>
              </a:rPr>
              <a:t>run</a:t>
            </a:r>
            <a:endParaRPr lang="en-US">
              <a:solidFill>
                <a:srgbClr val="1F2E3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20BF7F-73FB-4D36-8ADA-533E1B849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3327" y="906290"/>
            <a:ext cx="5150005" cy="2612738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7AAF04B-2A5C-4F8F-8DAC-802FADBD2A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3865" y="3704596"/>
            <a:ext cx="5143266" cy="2567444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EC259D7-B808-4F69-8439-9A269B290B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671" y="3706496"/>
            <a:ext cx="5265959" cy="25674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7804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921D-935A-42F1-A9CC-32A4B38A0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1">
                <a:solidFill>
                  <a:schemeClr val="bg1"/>
                </a:solidFill>
                <a:latin typeface="Century Gothic"/>
              </a:rPr>
              <a:t>Modeling: Company A timeseries on subcategories</a:t>
            </a: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5298239F-B439-4EE7-BF6F-21CFC029A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49" r="3172"/>
          <a:stretch/>
        </p:blipFill>
        <p:spPr bwMode="auto">
          <a:xfrm>
            <a:off x="264161" y="6151563"/>
            <a:ext cx="783336" cy="52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A99C6F8-7ACE-4006-9D2A-52A282948686}"/>
              </a:ext>
            </a:extLst>
          </p:cNvPr>
          <p:cNvSpPr/>
          <p:nvPr/>
        </p:nvSpPr>
        <p:spPr>
          <a:xfrm>
            <a:off x="10962132" y="365125"/>
            <a:ext cx="783336" cy="295843"/>
          </a:xfrm>
          <a:prstGeom prst="roundRect">
            <a:avLst/>
          </a:prstGeom>
          <a:solidFill>
            <a:srgbClr val="F8F8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1F2E30"/>
                </a:solidFill>
                <a:latin typeface="Century Gothic" panose="020B0502020202020204" pitchFamily="34" charset="0"/>
              </a:rPr>
              <a:t>run</a:t>
            </a:r>
            <a:endParaRPr lang="en-US">
              <a:solidFill>
                <a:srgbClr val="1F2E3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4E612D-6BC2-4218-AAFE-A554A04C3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26" y="2314080"/>
            <a:ext cx="3762936" cy="23130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B10B7D-FB19-448C-9A35-B366B5E4B4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9756" y="2314080"/>
            <a:ext cx="4417386" cy="23130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1846FC-1B3D-4174-9B59-029C477821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0683" y="2314080"/>
            <a:ext cx="3441002" cy="23130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5864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921D-935A-42F1-A9CC-32A4B38A0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96600" cy="1344148"/>
          </a:xfrm>
        </p:spPr>
        <p:txBody>
          <a:bodyPr>
            <a:normAutofit/>
          </a:bodyPr>
          <a:lstStyle/>
          <a:p>
            <a:r>
              <a:rPr lang="en-US" sz="4000" i="1" dirty="0">
                <a:solidFill>
                  <a:schemeClr val="bg1"/>
                </a:solidFill>
                <a:latin typeface="Century Gothic"/>
              </a:rPr>
              <a:t>Modeling: location –</a:t>
            </a:r>
            <a:r>
              <a:rPr lang="en-US" sz="3600" i="1" dirty="0">
                <a:solidFill>
                  <a:schemeClr val="bg1"/>
                </a:solidFill>
                <a:latin typeface="Century Gothic"/>
              </a:rPr>
              <a:t>Animated Time Analysis</a:t>
            </a:r>
            <a:endParaRPr lang="en-US" sz="3600" i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5298239F-B439-4EE7-BF6F-21CFC029A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49" r="3172"/>
          <a:stretch/>
        </p:blipFill>
        <p:spPr bwMode="auto">
          <a:xfrm>
            <a:off x="264161" y="6151563"/>
            <a:ext cx="783336" cy="52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0D874F5A-0130-4505-A742-5CF4AD508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4429" y="4149350"/>
            <a:ext cx="8848492" cy="2430430"/>
          </a:xfrm>
          <a:prstGeom prst="rect">
            <a:avLst/>
          </a:prstGeom>
        </p:spPr>
      </p:pic>
      <p:pic>
        <p:nvPicPr>
          <p:cNvPr id="7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EF6FEF14-2711-4A60-9D85-97AB05181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6596" y="1462954"/>
            <a:ext cx="8867077" cy="2510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FE4C1F-DF5F-462D-9D86-34C0239BBD70}"/>
              </a:ext>
            </a:extLst>
          </p:cNvPr>
          <p:cNvSpPr txBox="1"/>
          <p:nvPr/>
        </p:nvSpPr>
        <p:spPr>
          <a:xfrm>
            <a:off x="1515681" y="146523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E07722"/>
                </a:solidFill>
              </a:rPr>
              <a:t>Company A</a:t>
            </a:r>
            <a:endParaRPr lang="en-US" b="1">
              <a:solidFill>
                <a:srgbClr val="E07722"/>
              </a:solidFill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64DBA8-10FB-4777-9714-009D2791D0E0}"/>
              </a:ext>
            </a:extLst>
          </p:cNvPr>
          <p:cNvSpPr txBox="1"/>
          <p:nvPr/>
        </p:nvSpPr>
        <p:spPr>
          <a:xfrm>
            <a:off x="1514176" y="415294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E07722"/>
                </a:solidFill>
              </a:rPr>
              <a:t>Company J</a:t>
            </a:r>
            <a:endParaRPr lang="en-US" b="1">
              <a:solidFill>
                <a:srgbClr val="E07722"/>
              </a:solidFill>
              <a:cs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9640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921D-935A-42F1-A9CC-32A4B38A0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1" dirty="0">
                <a:solidFill>
                  <a:schemeClr val="bg1"/>
                </a:solidFill>
                <a:latin typeface="Century Gothic"/>
              </a:rPr>
              <a:t>Modeling: location – ticket duration by open location </a:t>
            </a:r>
            <a:endParaRPr lang="en-US" sz="40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5298239F-B439-4EE7-BF6F-21CFC029A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49" r="3172"/>
          <a:stretch/>
        </p:blipFill>
        <p:spPr bwMode="auto">
          <a:xfrm>
            <a:off x="264161" y="6151563"/>
            <a:ext cx="783336" cy="52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A99C6F8-7ACE-4006-9D2A-52A282948686}"/>
              </a:ext>
            </a:extLst>
          </p:cNvPr>
          <p:cNvSpPr/>
          <p:nvPr/>
        </p:nvSpPr>
        <p:spPr>
          <a:xfrm>
            <a:off x="10962132" y="365125"/>
            <a:ext cx="783336" cy="295843"/>
          </a:xfrm>
          <a:prstGeom prst="roundRect">
            <a:avLst/>
          </a:prstGeom>
          <a:solidFill>
            <a:srgbClr val="F8F8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1F2E30"/>
                </a:solidFill>
                <a:latin typeface="Century Gothic" panose="020B0502020202020204" pitchFamily="34" charset="0"/>
              </a:rPr>
              <a:t>run</a:t>
            </a:r>
            <a:endParaRPr lang="en-US">
              <a:solidFill>
                <a:srgbClr val="1F2E30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8EEB04-7EC4-46A0-9866-07217A10D444}"/>
              </a:ext>
            </a:extLst>
          </p:cNvPr>
          <p:cNvSpPr txBox="1"/>
          <p:nvPr/>
        </p:nvSpPr>
        <p:spPr>
          <a:xfrm>
            <a:off x="1936595" y="198305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E07722"/>
                </a:solidFill>
              </a:rPr>
              <a:t>Company A</a:t>
            </a:r>
            <a:endParaRPr lang="en-US" b="1">
              <a:solidFill>
                <a:srgbClr val="E07722"/>
              </a:solidFill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9AC7F8-0EE8-4BB1-90E1-C479D35AC8FA}"/>
              </a:ext>
            </a:extLst>
          </p:cNvPr>
          <p:cNvSpPr txBox="1"/>
          <p:nvPr/>
        </p:nvSpPr>
        <p:spPr>
          <a:xfrm>
            <a:off x="7893205" y="198305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E07722"/>
                </a:solidFill>
              </a:rPr>
              <a:t>Company J</a:t>
            </a:r>
            <a:endParaRPr lang="en-US" b="1">
              <a:solidFill>
                <a:srgbClr val="E07722"/>
              </a:solidFill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396AD8-E108-4B34-818D-1879E8F0C02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6" y="2415836"/>
            <a:ext cx="6004264" cy="33724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BD8042-C328-4729-8D2C-984B363169E1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805" y="2415836"/>
            <a:ext cx="5883459" cy="33724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0811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921D-935A-42F1-A9CC-32A4B38A0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29" y="216442"/>
            <a:ext cx="10692160" cy="1344148"/>
          </a:xfrm>
        </p:spPr>
        <p:txBody>
          <a:bodyPr>
            <a:normAutofit/>
          </a:bodyPr>
          <a:lstStyle/>
          <a:p>
            <a:r>
              <a:rPr lang="en-US" sz="4000" i="1" dirty="0">
                <a:solidFill>
                  <a:schemeClr val="bg1"/>
                </a:solidFill>
                <a:latin typeface="Century Gothic"/>
              </a:rPr>
              <a:t>Modeling: location- location closed (heatmap)</a:t>
            </a:r>
            <a:endParaRPr lang="en-US" sz="40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5298239F-B439-4EE7-BF6F-21CFC029A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49" r="3172"/>
          <a:stretch/>
        </p:blipFill>
        <p:spPr bwMode="auto">
          <a:xfrm>
            <a:off x="264161" y="6151563"/>
            <a:ext cx="783336" cy="52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A99C6F8-7ACE-4006-9D2A-52A282948686}"/>
              </a:ext>
            </a:extLst>
          </p:cNvPr>
          <p:cNvSpPr/>
          <p:nvPr/>
        </p:nvSpPr>
        <p:spPr>
          <a:xfrm>
            <a:off x="10962132" y="365125"/>
            <a:ext cx="783336" cy="295843"/>
          </a:xfrm>
          <a:prstGeom prst="roundRect">
            <a:avLst/>
          </a:prstGeom>
          <a:solidFill>
            <a:srgbClr val="F8F8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1F2E30"/>
                </a:solidFill>
                <a:latin typeface="Century Gothic" panose="020B0502020202020204" pitchFamily="34" charset="0"/>
              </a:rPr>
              <a:t>run</a:t>
            </a:r>
            <a:endParaRPr lang="en-US">
              <a:solidFill>
                <a:srgbClr val="1F2E3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28F436-674E-4D58-9A77-4303A63B87F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96" y="1560590"/>
            <a:ext cx="9712239" cy="49467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4500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921D-935A-42F1-A9CC-32A4B38A0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1" dirty="0">
                <a:solidFill>
                  <a:schemeClr val="bg1"/>
                </a:solidFill>
                <a:latin typeface="Century Gothic"/>
              </a:rPr>
              <a:t>Modeling: location – location of outliers by company</a:t>
            </a:r>
            <a:endParaRPr lang="en-US" sz="40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5298239F-B439-4EE7-BF6F-21CFC029A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49" r="3172"/>
          <a:stretch/>
        </p:blipFill>
        <p:spPr bwMode="auto">
          <a:xfrm>
            <a:off x="264161" y="6151563"/>
            <a:ext cx="783336" cy="52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A99C6F8-7ACE-4006-9D2A-52A282948686}"/>
              </a:ext>
            </a:extLst>
          </p:cNvPr>
          <p:cNvSpPr/>
          <p:nvPr/>
        </p:nvSpPr>
        <p:spPr>
          <a:xfrm>
            <a:off x="10962132" y="365125"/>
            <a:ext cx="783336" cy="295843"/>
          </a:xfrm>
          <a:prstGeom prst="roundRect">
            <a:avLst/>
          </a:prstGeom>
          <a:solidFill>
            <a:srgbClr val="F8F8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1F2E30"/>
                </a:solidFill>
                <a:latin typeface="Century Gothic" panose="020B0502020202020204" pitchFamily="34" charset="0"/>
              </a:rPr>
              <a:t>run</a:t>
            </a:r>
            <a:endParaRPr lang="en-US">
              <a:solidFill>
                <a:srgbClr val="1F2E3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4" descr="Map&#10;&#10;Description automatically generated">
            <a:extLst>
              <a:ext uri="{FF2B5EF4-FFF2-40B4-BE49-F238E27FC236}">
                <a16:creationId xmlns:a16="http://schemas.microsoft.com/office/drawing/2014/main" id="{384148A8-5D6C-446E-A657-CAA66F579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464" y="1451292"/>
            <a:ext cx="4795403" cy="25526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6" descr="Map&#10;&#10;Description automatically generated">
            <a:extLst>
              <a:ext uri="{FF2B5EF4-FFF2-40B4-BE49-F238E27FC236}">
                <a16:creationId xmlns:a16="http://schemas.microsoft.com/office/drawing/2014/main" id="{BC229BDE-0AEF-4BFB-8D4F-EB5E9076DD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1120" y="4165882"/>
            <a:ext cx="4789913" cy="25717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EEEA3F8-696B-404F-AA79-276C6BBBF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1772" y="5071421"/>
            <a:ext cx="2462096" cy="704466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33618C41-646F-434D-963E-3E1393380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2366" y="1858091"/>
            <a:ext cx="2490608" cy="19115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FCC8C9-53FE-4CEF-A258-A76BBE64A734}"/>
              </a:ext>
            </a:extLst>
          </p:cNvPr>
          <p:cNvSpPr txBox="1"/>
          <p:nvPr/>
        </p:nvSpPr>
        <p:spPr>
          <a:xfrm>
            <a:off x="5006348" y="1450629"/>
            <a:ext cx="225068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E07722"/>
                </a:solidFill>
              </a:rPr>
              <a:t>Company A</a:t>
            </a:r>
            <a:endParaRPr lang="en-US" sz="2000" b="1" dirty="0">
              <a:solidFill>
                <a:srgbClr val="E07722"/>
              </a:solidFill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A03D23-9A92-476B-9894-276124AA5583}"/>
              </a:ext>
            </a:extLst>
          </p:cNvPr>
          <p:cNvSpPr txBox="1"/>
          <p:nvPr/>
        </p:nvSpPr>
        <p:spPr>
          <a:xfrm>
            <a:off x="4831688" y="4356917"/>
            <a:ext cx="225068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E07722"/>
                </a:solidFill>
              </a:rPr>
              <a:t>Company J</a:t>
            </a:r>
            <a:endParaRPr lang="en-US" sz="2000" b="1" dirty="0">
              <a:solidFill>
                <a:srgbClr val="E07722"/>
              </a:solidFill>
              <a:cs typeface="Calibri"/>
            </a:endParaRPr>
          </a:p>
        </p:txBody>
      </p:sp>
      <p:pic>
        <p:nvPicPr>
          <p:cNvPr id="10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A88A14F0-CADC-49DE-B198-28CC98AD1B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3020" y="1376527"/>
            <a:ext cx="4079024" cy="2543562"/>
          </a:xfrm>
          <a:prstGeom prst="rect">
            <a:avLst/>
          </a:prstGeom>
        </p:spPr>
      </p:pic>
      <p:pic>
        <p:nvPicPr>
          <p:cNvPr id="11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58B6E146-8068-4FB0-9C36-39A4DBF785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1954" y="4166445"/>
            <a:ext cx="4048821" cy="25127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2769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24BF309-DA66-4438-BAF2-E95292B0B84C}"/>
              </a:ext>
            </a:extLst>
          </p:cNvPr>
          <p:cNvGrpSpPr/>
          <p:nvPr/>
        </p:nvGrpSpPr>
        <p:grpSpPr>
          <a:xfrm>
            <a:off x="1047497" y="1058880"/>
            <a:ext cx="10107826" cy="2562856"/>
            <a:chOff x="264161" y="1375230"/>
            <a:chExt cx="8858068" cy="41075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009658C-DB7D-4CA2-8560-6B4D4DCAC980}"/>
                </a:ext>
              </a:extLst>
            </p:cNvPr>
            <p:cNvSpPr/>
            <p:nvPr/>
          </p:nvSpPr>
          <p:spPr>
            <a:xfrm>
              <a:off x="264161" y="1375230"/>
              <a:ext cx="8858068" cy="41075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id="{54911929-F7A7-4179-80CB-4B632816C3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161" y="1375230"/>
              <a:ext cx="8705668" cy="4068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3A5921D-935A-42F1-A9CC-32A4B38A0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2386"/>
            <a:ext cx="10515600" cy="6731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  <a:latin typeface="Century Gothic" panose="020B0502020202020204" pitchFamily="34" charset="0"/>
              </a:rPr>
              <a:t>Recommendation – December Budget</a:t>
            </a: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5298239F-B439-4EE7-BF6F-21CFC029A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49" r="3172"/>
          <a:stretch/>
        </p:blipFill>
        <p:spPr bwMode="auto">
          <a:xfrm>
            <a:off x="264161" y="6151563"/>
            <a:ext cx="783336" cy="52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610179B-2697-4F33-B748-88CC34DFB9CF}"/>
              </a:ext>
            </a:extLst>
          </p:cNvPr>
          <p:cNvGrpSpPr/>
          <p:nvPr/>
        </p:nvGrpSpPr>
        <p:grpSpPr>
          <a:xfrm>
            <a:off x="1047497" y="3616966"/>
            <a:ext cx="10107826" cy="2953237"/>
            <a:chOff x="4288973" y="2679023"/>
            <a:chExt cx="7595325" cy="347254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AFAAD0-7F5B-4E95-898A-8E6DF31A4F98}"/>
                </a:ext>
              </a:extLst>
            </p:cNvPr>
            <p:cNvSpPr/>
            <p:nvPr/>
          </p:nvSpPr>
          <p:spPr>
            <a:xfrm>
              <a:off x="4288973" y="2679023"/>
              <a:ext cx="7595325" cy="33927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775CCE4-7115-4B30-8D38-2E7C4F0352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8973" y="2758849"/>
              <a:ext cx="7363446" cy="3392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Explosion: 14 Points 3">
            <a:extLst>
              <a:ext uri="{FF2B5EF4-FFF2-40B4-BE49-F238E27FC236}">
                <a16:creationId xmlns:a16="http://schemas.microsoft.com/office/drawing/2014/main" id="{B7461E31-7E7F-4F7F-AEA6-8568A60BC078}"/>
              </a:ext>
            </a:extLst>
          </p:cNvPr>
          <p:cNvSpPr/>
          <p:nvPr/>
        </p:nvSpPr>
        <p:spPr>
          <a:xfrm>
            <a:off x="-3726" y="1352914"/>
            <a:ext cx="1433121" cy="1176396"/>
          </a:xfrm>
          <a:prstGeom prst="irregularSeal2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DCEF82-885F-4911-A3DA-911A6E64AC17}"/>
              </a:ext>
            </a:extLst>
          </p:cNvPr>
          <p:cNvSpPr txBox="1"/>
          <p:nvPr/>
        </p:nvSpPr>
        <p:spPr>
          <a:xfrm rot="19680000">
            <a:off x="46177" y="1728671"/>
            <a:ext cx="122465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>
                <a:solidFill>
                  <a:schemeClr val="bg1"/>
                </a:solidFill>
                <a:cs typeface="Calibri"/>
              </a:rPr>
              <a:t>$56,756.66</a:t>
            </a:r>
          </a:p>
        </p:txBody>
      </p:sp>
      <p:sp>
        <p:nvSpPr>
          <p:cNvPr id="17" name="Explosion: 14 Points 16">
            <a:extLst>
              <a:ext uri="{FF2B5EF4-FFF2-40B4-BE49-F238E27FC236}">
                <a16:creationId xmlns:a16="http://schemas.microsoft.com/office/drawing/2014/main" id="{C8BCB6E1-319C-409F-BA2D-A2756950EC7E}"/>
              </a:ext>
            </a:extLst>
          </p:cNvPr>
          <p:cNvSpPr/>
          <p:nvPr/>
        </p:nvSpPr>
        <p:spPr>
          <a:xfrm>
            <a:off x="-3726" y="3961299"/>
            <a:ext cx="1433121" cy="1401088"/>
          </a:xfrm>
          <a:prstGeom prst="irregularSeal2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50F00A-72F6-4162-91F3-0772D07C0B1D}"/>
              </a:ext>
            </a:extLst>
          </p:cNvPr>
          <p:cNvSpPr txBox="1"/>
          <p:nvPr/>
        </p:nvSpPr>
        <p:spPr>
          <a:xfrm rot="19680000">
            <a:off x="95022" y="4444517"/>
            <a:ext cx="122465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>
                <a:solidFill>
                  <a:schemeClr val="bg1"/>
                </a:solidFill>
                <a:cs typeface="Calibri"/>
              </a:rPr>
              <a:t>$32,610.57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2965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921D-935A-42F1-A9CC-32A4B38A0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  <a:latin typeface="Century Gothic" panose="020B0502020202020204" pitchFamily="34" charset="0"/>
              </a:rPr>
              <a:t>Recommendation – December Staffing</a:t>
            </a: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5298239F-B439-4EE7-BF6F-21CFC029A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49" r="3172"/>
          <a:stretch/>
        </p:blipFill>
        <p:spPr bwMode="auto">
          <a:xfrm>
            <a:off x="264161" y="6151563"/>
            <a:ext cx="783336" cy="52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650A5293-ADFC-4A65-A292-BFB555E33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09" y="1436688"/>
            <a:ext cx="5943600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02C41E-52D2-4D50-905C-34F200CDD677}"/>
              </a:ext>
            </a:extLst>
          </p:cNvPr>
          <p:cNvSpPr txBox="1"/>
          <p:nvPr/>
        </p:nvSpPr>
        <p:spPr>
          <a:xfrm>
            <a:off x="3047169" y="1690405"/>
            <a:ext cx="1949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Century Gothic" panose="020B0502020202020204" pitchFamily="34" charset="0"/>
              </a:rPr>
              <a:t>Company A Staffing</a:t>
            </a:r>
          </a:p>
        </p:txBody>
      </p:sp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2AFBAE48-548E-4B76-A49D-9FD55C5392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574" y="3793920"/>
            <a:ext cx="4835981" cy="2352356"/>
          </a:xfrm>
          <a:prstGeom prst="rect">
            <a:avLst/>
          </a:prstGeom>
        </p:spPr>
      </p:pic>
      <p:pic>
        <p:nvPicPr>
          <p:cNvPr id="8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A32CE181-BE06-49E3-A89B-0A131AEA4B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7529" y="1434320"/>
            <a:ext cx="4797753" cy="2402949"/>
          </a:xfrm>
          <a:prstGeom prst="rect">
            <a:avLst/>
          </a:prstGeom>
        </p:spPr>
      </p:pic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15DC0C41-A530-472F-871A-7A8F0973EC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210" y="1433120"/>
            <a:ext cx="10683520" cy="47067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8789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921D-935A-42F1-A9CC-32A4B38A0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  <a:latin typeface="Century Gothic" panose="020B0502020202020204" pitchFamily="34" charset="0"/>
              </a:rPr>
              <a:t>Recommendation – December Staffing</a:t>
            </a: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5298239F-B439-4EE7-BF6F-21CFC029A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49" r="3172"/>
          <a:stretch/>
        </p:blipFill>
        <p:spPr bwMode="auto">
          <a:xfrm>
            <a:off x="264161" y="6151563"/>
            <a:ext cx="783336" cy="52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C20A65BC-A862-44B0-8621-F7CF12077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635" y="2221261"/>
            <a:ext cx="7691005" cy="374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hart, bar chart, histogram&#10;&#10;Description automatically generated">
            <a:extLst>
              <a:ext uri="{FF2B5EF4-FFF2-40B4-BE49-F238E27FC236}">
                <a16:creationId xmlns:a16="http://schemas.microsoft.com/office/drawing/2014/main" id="{82999396-21F1-4A3D-9D31-5CC8BF116C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1262" y="3861096"/>
            <a:ext cx="2743200" cy="1583108"/>
          </a:xfrm>
          <a:prstGeom prst="rect">
            <a:avLst/>
          </a:prstGeom>
        </p:spPr>
      </p:pic>
      <p:pic>
        <p:nvPicPr>
          <p:cNvPr id="7" name="Picture 7" descr="Chart, bar chart, histogram&#10;&#10;Description automatically generated">
            <a:extLst>
              <a:ext uri="{FF2B5EF4-FFF2-40B4-BE49-F238E27FC236}">
                <a16:creationId xmlns:a16="http://schemas.microsoft.com/office/drawing/2014/main" id="{4D87E56B-5EE2-4744-920A-24D6410E4B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1261" y="2299913"/>
            <a:ext cx="2743200" cy="1568480"/>
          </a:xfrm>
          <a:prstGeom prst="rect">
            <a:avLst/>
          </a:prstGeom>
        </p:spPr>
      </p:pic>
      <p:pic>
        <p:nvPicPr>
          <p:cNvPr id="8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E462D03F-E486-42E8-82F6-73AB0AA1A8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532" y="1788929"/>
            <a:ext cx="10886031" cy="40755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C972D1-5C10-4CDC-9CC8-756FAC7B348B}"/>
              </a:ext>
            </a:extLst>
          </p:cNvPr>
          <p:cNvSpPr txBox="1"/>
          <p:nvPr/>
        </p:nvSpPr>
        <p:spPr>
          <a:xfrm>
            <a:off x="5280014" y="1786161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Century Gothic" panose="020B0502020202020204" pitchFamily="34" charset="0"/>
              </a:rPr>
              <a:t>Company J Staffing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7448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921D-935A-42F1-A9CC-32A4B38A0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Presentation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25A2C-9834-433E-9036-E9DB5DCB1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Initial EDA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Categories by priority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Categories by assignment groups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Classification models on outliers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EDA: Duration of hot subcategories (box plots)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EDA: Count of hot subcategories (bar chart)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Modeling: Prophet on categories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Modeling: Timeseries of subcategories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Modeling: location (GSI)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Modeling: employees (GSI)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Recommendation</a:t>
            </a:r>
          </a:p>
          <a:p>
            <a:endParaRPr lang="en-US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1468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E2C5453-0123-4C4B-BBB8-326809A439B3}"/>
              </a:ext>
            </a:extLst>
          </p:cNvPr>
          <p:cNvSpPr/>
          <p:nvPr/>
        </p:nvSpPr>
        <p:spPr>
          <a:xfrm>
            <a:off x="817418" y="294783"/>
            <a:ext cx="10338262" cy="1632238"/>
          </a:xfrm>
          <a:prstGeom prst="rect">
            <a:avLst/>
          </a:prstGeom>
          <a:solidFill>
            <a:srgbClr val="1F2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A5921D-935A-42F1-A9CC-32A4B38A0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18" y="493971"/>
            <a:ext cx="10238512" cy="1325563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bg1"/>
                </a:solidFill>
                <a:latin typeface="Century Gothic" panose="020B0502020202020204" pitchFamily="34" charset="0"/>
              </a:rPr>
              <a:t>					    BY THE </a:t>
            </a:r>
            <a:r>
              <a:rPr lang="en-US" sz="4800" b="1">
                <a:solidFill>
                  <a:schemeClr val="bg1"/>
                </a:solidFill>
                <a:latin typeface="Century Gothic" panose="020B0502020202020204" pitchFamily="34" charset="0"/>
              </a:rPr>
              <a:t>NUMBERS</a:t>
            </a: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5298239F-B439-4EE7-BF6F-21CFC029A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49" r="3172"/>
          <a:stretch/>
        </p:blipFill>
        <p:spPr bwMode="auto">
          <a:xfrm>
            <a:off x="264161" y="6151563"/>
            <a:ext cx="783336" cy="52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05DA26A-E66B-40EC-8D3D-ED0B296440B3}"/>
              </a:ext>
            </a:extLst>
          </p:cNvPr>
          <p:cNvSpPr/>
          <p:nvPr/>
        </p:nvSpPr>
        <p:spPr>
          <a:xfrm>
            <a:off x="812916" y="343224"/>
            <a:ext cx="5306315" cy="1524751"/>
          </a:xfrm>
          <a:prstGeom prst="rightArrow">
            <a:avLst/>
          </a:prstGeom>
          <a:solidFill>
            <a:srgbClr val="115D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SERVICENOW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A69B6B1-6EA5-4DFB-8E44-D9E4FCE930D2}"/>
              </a:ext>
            </a:extLst>
          </p:cNvPr>
          <p:cNvSpPr txBox="1">
            <a:spLocks/>
          </p:cNvSpPr>
          <p:nvPr/>
        </p:nvSpPr>
        <p:spPr>
          <a:xfrm>
            <a:off x="6051997" y="1927020"/>
            <a:ext cx="5103683" cy="4224541"/>
          </a:xfrm>
          <a:prstGeom prst="rect">
            <a:avLst/>
          </a:prstGeom>
          <a:solidFill>
            <a:srgbClr val="F8F8F8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65A797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65A797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About the project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65A797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r>
              <a:rPr lang="en-US" sz="1400">
                <a:solidFill>
                  <a:srgbClr val="1F2E30"/>
                </a:solidFill>
                <a:latin typeface="Century Gothic" panose="020B0502020202020204" pitchFamily="34" charset="0"/>
              </a:rPr>
              <a:t>The data consists of 2 datasets of ServiceNow technicians providing the same service on two different customer accounts contains ticket information such as date-time opened, total duration opened, ticket category, ticket location, and technician information</a:t>
            </a:r>
          </a:p>
          <a:p>
            <a:r>
              <a:rPr kumimoji="0" lang="en-US" sz="1400" b="0" u="none" strike="noStrike" kern="1200" cap="none" spc="0" normalizeH="0" baseline="0" noProof="0">
                <a:ln>
                  <a:noFill/>
                </a:ln>
                <a:solidFill>
                  <a:srgbClr val="1F2E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This problem is important to our company because by optimizing ticket resolution time you can save the company time and money, streamline the customer experience &amp; expedite troubleshooting problems, and drive customer satisfaction.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B65C6A-5313-4062-BAE0-BCFF80514AB0}"/>
              </a:ext>
            </a:extLst>
          </p:cNvPr>
          <p:cNvGrpSpPr/>
          <p:nvPr/>
        </p:nvGrpSpPr>
        <p:grpSpPr>
          <a:xfrm>
            <a:off x="817418" y="1927020"/>
            <a:ext cx="5246694" cy="4224542"/>
            <a:chOff x="817418" y="2205979"/>
            <a:chExt cx="5246694" cy="422454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4893C9-A85A-4CF0-9D56-2D754C947145}"/>
                </a:ext>
              </a:extLst>
            </p:cNvPr>
            <p:cNvSpPr/>
            <p:nvPr/>
          </p:nvSpPr>
          <p:spPr>
            <a:xfrm>
              <a:off x="817418" y="2205979"/>
              <a:ext cx="5246694" cy="4224542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0347B77-E42E-480F-A934-8533AF9A1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72" t="4368" r="1197" b="3084"/>
            <a:stretch/>
          </p:blipFill>
          <p:spPr>
            <a:xfrm>
              <a:off x="867293" y="2812452"/>
              <a:ext cx="5118204" cy="313319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153224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921D-935A-42F1-A9CC-32A4B38A0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  <a:latin typeface="Century Gothic" panose="020B0502020202020204" pitchFamily="34" charset="0"/>
              </a:rPr>
              <a:t>Project Goals</a:t>
            </a:r>
          </a:p>
        </p:txBody>
      </p: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ECEFED40-9A54-49DE-A850-E2C68D378E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49" r="3172"/>
          <a:stretch/>
        </p:blipFill>
        <p:spPr bwMode="auto">
          <a:xfrm>
            <a:off x="264161" y="6151563"/>
            <a:ext cx="783336" cy="52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87B1BD7-44D8-44BC-9231-0B418A31BD34}"/>
              </a:ext>
            </a:extLst>
          </p:cNvPr>
          <p:cNvSpPr txBox="1">
            <a:spLocks/>
          </p:cNvSpPr>
          <p:nvPr/>
        </p:nvSpPr>
        <p:spPr>
          <a:xfrm>
            <a:off x="9010735" y="1825625"/>
            <a:ext cx="285326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Recommend Staff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EE86B1D-3320-4F7E-92A2-FC0B8EEC5F5D}"/>
              </a:ext>
            </a:extLst>
          </p:cNvPr>
          <p:cNvGrpSpPr/>
          <p:nvPr/>
        </p:nvGrpSpPr>
        <p:grpSpPr>
          <a:xfrm>
            <a:off x="838200" y="1690688"/>
            <a:ext cx="2555120" cy="4351338"/>
            <a:chOff x="655828" y="1693174"/>
            <a:chExt cx="2555120" cy="435133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619C436-87CE-491A-B05A-BAFB43ECFC96}"/>
                </a:ext>
              </a:extLst>
            </p:cNvPr>
            <p:cNvSpPr/>
            <p:nvPr/>
          </p:nvSpPr>
          <p:spPr>
            <a:xfrm>
              <a:off x="655828" y="1693174"/>
              <a:ext cx="2555120" cy="4351338"/>
            </a:xfrm>
            <a:prstGeom prst="rect">
              <a:avLst/>
            </a:prstGeom>
            <a:solidFill>
              <a:srgbClr val="1F2E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Ticket Types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Determine the types of tickets that are opened most frequently by ticket category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8B7BE33-1DEC-4B95-8372-C5C523B06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09525" y="1945851"/>
              <a:ext cx="847725" cy="77152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FD0417D-9A92-4355-89D0-2DE5081ACC8C}"/>
              </a:ext>
            </a:extLst>
          </p:cNvPr>
          <p:cNvGrpSpPr/>
          <p:nvPr/>
        </p:nvGrpSpPr>
        <p:grpSpPr>
          <a:xfrm>
            <a:off x="8918317" y="1690688"/>
            <a:ext cx="2555120" cy="4351338"/>
            <a:chOff x="8735945" y="1690688"/>
            <a:chExt cx="2555120" cy="435133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2AF6A73-AB34-436A-B014-80657DEFEDCA}"/>
                </a:ext>
              </a:extLst>
            </p:cNvPr>
            <p:cNvSpPr/>
            <p:nvPr/>
          </p:nvSpPr>
          <p:spPr>
            <a:xfrm>
              <a:off x="8735945" y="1690688"/>
              <a:ext cx="2555120" cy="4351338"/>
            </a:xfrm>
            <a:prstGeom prst="rect">
              <a:avLst/>
            </a:prstGeom>
            <a:solidFill>
              <a:srgbClr val="1F2E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Staff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Determine where employees are working tickets geographically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9869B1E-55F0-48C9-9472-F88B344EC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89642" y="1897695"/>
              <a:ext cx="847725" cy="862863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9FA9C2-500B-475D-9B22-A9A4B1CA867D}"/>
              </a:ext>
            </a:extLst>
          </p:cNvPr>
          <p:cNvGrpSpPr/>
          <p:nvPr/>
        </p:nvGrpSpPr>
        <p:grpSpPr>
          <a:xfrm>
            <a:off x="6239935" y="1690688"/>
            <a:ext cx="2555120" cy="4351338"/>
            <a:chOff x="6057563" y="1690688"/>
            <a:chExt cx="2555120" cy="435133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E4E24FF-CF5C-40CB-960A-788351DCCD6D}"/>
                </a:ext>
              </a:extLst>
            </p:cNvPr>
            <p:cNvSpPr/>
            <p:nvPr/>
          </p:nvSpPr>
          <p:spPr>
            <a:xfrm>
              <a:off x="6057563" y="1690688"/>
              <a:ext cx="2555120" cy="4351338"/>
            </a:xfrm>
            <a:prstGeom prst="rect">
              <a:avLst/>
            </a:prstGeom>
            <a:solidFill>
              <a:srgbClr val="1F2E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Ticket Locations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Determine where tickets are most frequently opened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F728E66-CC25-4CB7-A54F-3850DD2BC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93063" y="1943365"/>
              <a:ext cx="684119" cy="775335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4B49559-47BD-4634-8D77-DE15206EC916}"/>
              </a:ext>
            </a:extLst>
          </p:cNvPr>
          <p:cNvGrpSpPr/>
          <p:nvPr/>
        </p:nvGrpSpPr>
        <p:grpSpPr>
          <a:xfrm>
            <a:off x="3569947" y="1690688"/>
            <a:ext cx="2555120" cy="4351338"/>
            <a:chOff x="5533601" y="2714890"/>
            <a:chExt cx="2555120" cy="435133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39F68B5-0308-4370-91F9-76FB002A9ECF}"/>
                </a:ext>
              </a:extLst>
            </p:cNvPr>
            <p:cNvSpPr/>
            <p:nvPr/>
          </p:nvSpPr>
          <p:spPr>
            <a:xfrm>
              <a:off x="5533601" y="2714890"/>
              <a:ext cx="2555120" cy="4351338"/>
            </a:xfrm>
            <a:prstGeom prst="rect">
              <a:avLst/>
            </a:prstGeom>
            <a:solidFill>
              <a:srgbClr val="1F2E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Ticket Durations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Determine the length of time to ticket resolution by ticket category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224FBDE-82C4-4450-81B9-F1904BDB8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82554" y="3113042"/>
              <a:ext cx="1075173" cy="62605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961612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921D-935A-42F1-A9CC-32A4B38A0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661" y="111125"/>
            <a:ext cx="10515600" cy="680794"/>
          </a:xfrm>
        </p:spPr>
        <p:txBody>
          <a:bodyPr>
            <a:normAutofit/>
          </a:bodyPr>
          <a:lstStyle/>
          <a:p>
            <a:pPr algn="ctr"/>
            <a:r>
              <a:rPr lang="en-US" sz="4000" i="1">
                <a:solidFill>
                  <a:schemeClr val="bg1"/>
                </a:solidFill>
                <a:latin typeface="Century Gothic"/>
              </a:rPr>
              <a:t>Initial EDA  </a:t>
            </a:r>
            <a:endParaRPr lang="en-US"/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5298239F-B439-4EE7-BF6F-21CFC029A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49" r="3172"/>
          <a:stretch/>
        </p:blipFill>
        <p:spPr bwMode="auto">
          <a:xfrm>
            <a:off x="264161" y="6151563"/>
            <a:ext cx="783336" cy="52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A62E6F-658F-497D-A59E-C7CB7320EC29}"/>
              </a:ext>
            </a:extLst>
          </p:cNvPr>
          <p:cNvSpPr/>
          <p:nvPr/>
        </p:nvSpPr>
        <p:spPr>
          <a:xfrm>
            <a:off x="10962132" y="365125"/>
            <a:ext cx="783336" cy="295843"/>
          </a:xfrm>
          <a:prstGeom prst="roundRect">
            <a:avLst/>
          </a:prstGeom>
          <a:solidFill>
            <a:srgbClr val="F8F8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1F2E30"/>
                </a:solidFill>
                <a:latin typeface="Century Gothic" panose="020B0502020202020204" pitchFamily="34" charset="0"/>
              </a:rPr>
              <a:t>walk</a:t>
            </a:r>
            <a:endParaRPr lang="en-US">
              <a:solidFill>
                <a:srgbClr val="1F2E3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7AC5CBB-8F74-4EFC-8081-A7762AA2D9F1}"/>
              </a:ext>
            </a:extLst>
          </p:cNvPr>
          <p:cNvGrpSpPr/>
          <p:nvPr/>
        </p:nvGrpSpPr>
        <p:grpSpPr>
          <a:xfrm>
            <a:off x="4379717" y="1288795"/>
            <a:ext cx="3891034" cy="5027984"/>
            <a:chOff x="159409" y="1318103"/>
            <a:chExt cx="3891034" cy="5027984"/>
          </a:xfrm>
        </p:grpSpPr>
        <p:pic>
          <p:nvPicPr>
            <p:cNvPr id="8" name="Picture 7" descr="Chart, scatter chart&#10;&#10;Description automatically generated">
              <a:extLst>
                <a:ext uri="{FF2B5EF4-FFF2-40B4-BE49-F238E27FC236}">
                  <a16:creationId xmlns:a16="http://schemas.microsoft.com/office/drawing/2014/main" id="{3AD95E72-6DB7-4074-8466-B410A056F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409" y="1318103"/>
              <a:ext cx="3887909" cy="2511874"/>
            </a:xfrm>
            <a:prstGeom prst="rect">
              <a:avLst/>
            </a:prstGeom>
          </p:spPr>
        </p:pic>
        <p:pic>
          <p:nvPicPr>
            <p:cNvPr id="12" name="Picture 11" descr="Chart&#10;&#10;Description automatically generated">
              <a:extLst>
                <a:ext uri="{FF2B5EF4-FFF2-40B4-BE49-F238E27FC236}">
                  <a16:creationId xmlns:a16="http://schemas.microsoft.com/office/drawing/2014/main" id="{415176E9-E8B9-4917-91EB-884D12D3B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370" y="3831076"/>
              <a:ext cx="3889073" cy="251501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5F3AEC-B71B-4999-888E-5C3AA9D6FD41}"/>
              </a:ext>
            </a:extLst>
          </p:cNvPr>
          <p:cNvGrpSpPr/>
          <p:nvPr/>
        </p:nvGrpSpPr>
        <p:grpSpPr>
          <a:xfrm>
            <a:off x="5203092" y="748323"/>
            <a:ext cx="6952952" cy="5568381"/>
            <a:chOff x="982784" y="777631"/>
            <a:chExt cx="6952952" cy="5568381"/>
          </a:xfrm>
        </p:grpSpPr>
        <p:pic>
          <p:nvPicPr>
            <p:cNvPr id="3" name="Picture 2" descr="A picture containing text, antenna&#10;&#10;Description automatically generated">
              <a:extLst>
                <a:ext uri="{FF2B5EF4-FFF2-40B4-BE49-F238E27FC236}">
                  <a16:creationId xmlns:a16="http://schemas.microsoft.com/office/drawing/2014/main" id="{3588346B-C35D-448A-BF8F-7977A859D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7868" y="1318268"/>
              <a:ext cx="3887868" cy="2513518"/>
            </a:xfrm>
            <a:prstGeom prst="rect">
              <a:avLst/>
            </a:prstGeom>
          </p:spPr>
        </p:pic>
        <p:pic>
          <p:nvPicPr>
            <p:cNvPr id="5" name="Picture 4" descr="A picture containing text, antenna&#10;&#10;Description automatically generated">
              <a:extLst>
                <a:ext uri="{FF2B5EF4-FFF2-40B4-BE49-F238E27FC236}">
                  <a16:creationId xmlns:a16="http://schemas.microsoft.com/office/drawing/2014/main" id="{46FA006B-F37A-4D2E-B576-56A7DB9E4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7202" y="3831303"/>
              <a:ext cx="3888301" cy="251470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58E677-B30B-41F2-9272-F384101FD057}"/>
                </a:ext>
              </a:extLst>
            </p:cNvPr>
            <p:cNvSpPr txBox="1"/>
            <p:nvPr/>
          </p:nvSpPr>
          <p:spPr>
            <a:xfrm>
              <a:off x="982784" y="777631"/>
              <a:ext cx="1795584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i="1">
                  <a:solidFill>
                    <a:schemeClr val="bg1"/>
                  </a:solidFill>
                  <a:latin typeface="Century Gothic"/>
                  <a:cs typeface="Calibri"/>
                </a:rPr>
                <a:t>Categories by priority</a:t>
              </a:r>
              <a:endParaRPr lang="en-US">
                <a:solidFill>
                  <a:schemeClr val="bg1"/>
                </a:solidFill>
                <a:cs typeface="Calibri" panose="020F050202020403020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48286E-3D28-4A84-A109-D1C6D85E2D59}"/>
                </a:ext>
              </a:extLst>
            </p:cNvPr>
            <p:cNvSpPr txBox="1"/>
            <p:nvPr/>
          </p:nvSpPr>
          <p:spPr>
            <a:xfrm>
              <a:off x="1233120" y="1408967"/>
              <a:ext cx="1541584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i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entury Gothic"/>
                  <a:cs typeface="Calibri"/>
                </a:rPr>
                <a:t>Company</a:t>
              </a:r>
              <a:r>
                <a:rPr lang="en-US" sz="1600" i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entury Gothic"/>
                </a:rPr>
                <a:t> A</a:t>
              </a:r>
              <a:endParaRPr lang="en-US">
                <a:solidFill>
                  <a:schemeClr val="accent6">
                    <a:lumMod val="60000"/>
                    <a:lumOff val="40000"/>
                  </a:schemeClr>
                </a:solidFill>
                <a:cs typeface="Calibri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63BBA6-3A47-4C27-A048-D1C25D12CCFD}"/>
                </a:ext>
              </a:extLst>
            </p:cNvPr>
            <p:cNvSpPr txBox="1"/>
            <p:nvPr/>
          </p:nvSpPr>
          <p:spPr>
            <a:xfrm>
              <a:off x="1330813" y="3880582"/>
              <a:ext cx="1541584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i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entury Gothic"/>
                  <a:cs typeface="Calibri"/>
                </a:rPr>
                <a:t>Company</a:t>
              </a:r>
              <a:r>
                <a:rPr lang="en-US" sz="1600" i="1">
                  <a:solidFill>
                    <a:schemeClr val="bg1"/>
                  </a:solidFill>
                  <a:latin typeface="Century Gothic"/>
                </a:rPr>
                <a:t> </a:t>
              </a:r>
              <a:r>
                <a:rPr lang="en-US" sz="1600" i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entury Gothic"/>
                  <a:cs typeface="Calibri"/>
                </a:rPr>
                <a:t>J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1CE6001-9299-40EF-B03E-390664F897C4}"/>
                </a:ext>
              </a:extLst>
            </p:cNvPr>
            <p:cNvSpPr txBox="1"/>
            <p:nvPr/>
          </p:nvSpPr>
          <p:spPr>
            <a:xfrm>
              <a:off x="5326427" y="3978275"/>
              <a:ext cx="1541584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i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entury Gothic"/>
                  <a:cs typeface="Calibri"/>
                </a:rPr>
                <a:t>Company</a:t>
              </a:r>
              <a:r>
                <a:rPr lang="en-US" sz="1600" i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entury Gothic"/>
                </a:rPr>
                <a:t> J</a:t>
              </a:r>
              <a:endParaRPr lang="en-US">
                <a:solidFill>
                  <a:schemeClr val="accent6">
                    <a:lumMod val="60000"/>
                    <a:lumOff val="40000"/>
                  </a:schemeClr>
                </a:solidFill>
                <a:cs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1531371-210E-4038-94F4-6BCEBEF7D852}"/>
                </a:ext>
              </a:extLst>
            </p:cNvPr>
            <p:cNvSpPr txBox="1"/>
            <p:nvPr/>
          </p:nvSpPr>
          <p:spPr>
            <a:xfrm>
              <a:off x="5218967" y="1408966"/>
              <a:ext cx="1541584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i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entury Gothic"/>
                  <a:cs typeface="Calibri"/>
                </a:rPr>
                <a:t>Company</a:t>
              </a:r>
              <a:r>
                <a:rPr lang="en-US" sz="1600" i="1">
                  <a:solidFill>
                    <a:schemeClr val="bg1"/>
                  </a:solidFill>
                  <a:latin typeface="Century Gothic"/>
                </a:rPr>
                <a:t> </a:t>
              </a:r>
              <a:r>
                <a:rPr lang="en-US" sz="1600" i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entury Gothic"/>
                  <a:cs typeface="Calibri"/>
                </a:rPr>
                <a:t>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E8F4823-674E-441A-8D24-30996DA80D5F}"/>
                </a:ext>
              </a:extLst>
            </p:cNvPr>
            <p:cNvSpPr txBox="1"/>
            <p:nvPr/>
          </p:nvSpPr>
          <p:spPr>
            <a:xfrm>
              <a:off x="5173784" y="777631"/>
              <a:ext cx="1795584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i="1">
                  <a:solidFill>
                    <a:schemeClr val="bg1"/>
                  </a:solidFill>
                  <a:latin typeface="Century Gothic"/>
                  <a:cs typeface="Calibri"/>
                </a:rPr>
                <a:t>Categories by teams</a:t>
              </a:r>
              <a:endParaRPr lang="en-US">
                <a:solidFill>
                  <a:schemeClr val="bg1"/>
                </a:solidFill>
                <a:cs typeface="Calibri" panose="020F0502020204030204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793BD618-C515-486C-81B1-B803112B4015}"/>
              </a:ext>
            </a:extLst>
          </p:cNvPr>
          <p:cNvSpPr/>
          <p:nvPr/>
        </p:nvSpPr>
        <p:spPr>
          <a:xfrm>
            <a:off x="44973" y="1291421"/>
            <a:ext cx="4340380" cy="26073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72C32363-6806-4424-91F0-95D4BE92F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" y="1456968"/>
            <a:ext cx="4342441" cy="237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2A7260D-2E24-426D-8E02-E3CAD84E2029}"/>
              </a:ext>
            </a:extLst>
          </p:cNvPr>
          <p:cNvGrpSpPr/>
          <p:nvPr/>
        </p:nvGrpSpPr>
        <p:grpSpPr>
          <a:xfrm>
            <a:off x="18655" y="3800524"/>
            <a:ext cx="4379300" cy="2519914"/>
            <a:chOff x="5573373" y="1316204"/>
            <a:chExt cx="4688633" cy="517667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2576C19-0344-4EC3-AE73-D52306558299}"/>
                </a:ext>
              </a:extLst>
            </p:cNvPr>
            <p:cNvSpPr/>
            <p:nvPr/>
          </p:nvSpPr>
          <p:spPr>
            <a:xfrm>
              <a:off x="5597182" y="1316204"/>
              <a:ext cx="4664824" cy="51766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A92BE4E6-1099-4FDD-AAD0-7F9183DF86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3373" y="1542070"/>
              <a:ext cx="4617147" cy="4869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8641EAF-D321-412D-82D1-088922B7ED20}"/>
              </a:ext>
            </a:extLst>
          </p:cNvPr>
          <p:cNvSpPr txBox="1"/>
          <p:nvPr/>
        </p:nvSpPr>
        <p:spPr>
          <a:xfrm>
            <a:off x="1047261" y="744415"/>
            <a:ext cx="179558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i="1">
                <a:solidFill>
                  <a:schemeClr val="bg1"/>
                </a:solidFill>
                <a:latin typeface="Century Gothic"/>
                <a:cs typeface="Calibri"/>
              </a:rPr>
              <a:t>Categories by distribution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F3D8C5-6C5E-42B6-8618-B5D455D6B7AE}"/>
              </a:ext>
            </a:extLst>
          </p:cNvPr>
          <p:cNvSpPr txBox="1"/>
          <p:nvPr/>
        </p:nvSpPr>
        <p:spPr>
          <a:xfrm>
            <a:off x="1432971" y="1546573"/>
            <a:ext cx="154158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/>
                <a:cs typeface="Calibri"/>
              </a:rPr>
              <a:t>Company</a:t>
            </a:r>
            <a:r>
              <a:rPr lang="en-US" sz="1600" i="1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/>
              </a:rPr>
              <a:t> A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E877E0-E5BD-4048-9930-7304BA931D74}"/>
              </a:ext>
            </a:extLst>
          </p:cNvPr>
          <p:cNvSpPr txBox="1"/>
          <p:nvPr/>
        </p:nvSpPr>
        <p:spPr>
          <a:xfrm>
            <a:off x="1508892" y="3974645"/>
            <a:ext cx="154158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/>
                <a:cs typeface="Calibri"/>
              </a:rPr>
              <a:t>Company</a:t>
            </a:r>
            <a:r>
              <a:rPr lang="en-US" sz="1600" i="1">
                <a:solidFill>
                  <a:schemeClr val="bg1"/>
                </a:solidFill>
                <a:latin typeface="Century Gothic"/>
              </a:rPr>
              <a:t> </a:t>
            </a:r>
            <a:r>
              <a:rPr lang="en-US" sz="1600" i="1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/>
                <a:cs typeface="Calibri"/>
              </a:rPr>
              <a:t>J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9512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2" descr="Chart, bar chart, box and whisker chart&#10;&#10;Description automatically generated">
            <a:extLst>
              <a:ext uri="{FF2B5EF4-FFF2-40B4-BE49-F238E27FC236}">
                <a16:creationId xmlns:a16="http://schemas.microsoft.com/office/drawing/2014/main" id="{1CF6D044-F2CF-4147-841B-A8BD570F7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733" y="3642431"/>
            <a:ext cx="4061068" cy="2773740"/>
          </a:xfrm>
          <a:prstGeom prst="rect">
            <a:avLst/>
          </a:prstGeom>
        </p:spPr>
      </p:pic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46DCBAF2-130A-4C35-A908-47D96EF04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14740" y="687274"/>
            <a:ext cx="5738829" cy="2863624"/>
          </a:xfrm>
        </p:spPr>
      </p:pic>
      <p:pic>
        <p:nvPicPr>
          <p:cNvPr id="5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0C6E9CB3-F13B-4A93-8D5C-0EAA4A3435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682" y="3642431"/>
            <a:ext cx="5737887" cy="2723067"/>
          </a:xfrm>
          <a:prstGeom prst="rect">
            <a:avLst/>
          </a:prstGeom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84A06AB6-E83A-4A41-A763-D147D3EBA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49" r="3172"/>
          <a:stretch/>
        </p:blipFill>
        <p:spPr bwMode="auto">
          <a:xfrm>
            <a:off x="264161" y="6151563"/>
            <a:ext cx="783336" cy="52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26027A3-1588-439D-ADDF-677D7193EC7D}"/>
              </a:ext>
            </a:extLst>
          </p:cNvPr>
          <p:cNvSpPr/>
          <p:nvPr/>
        </p:nvSpPr>
        <p:spPr>
          <a:xfrm>
            <a:off x="10962132" y="365125"/>
            <a:ext cx="783336" cy="295843"/>
          </a:xfrm>
          <a:prstGeom prst="roundRect">
            <a:avLst/>
          </a:prstGeom>
          <a:solidFill>
            <a:srgbClr val="F8F8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1F2E30"/>
                </a:solidFill>
                <a:latin typeface="Century Gothic" panose="020B0502020202020204" pitchFamily="34" charset="0"/>
              </a:rPr>
              <a:t>walk</a:t>
            </a:r>
            <a:endParaRPr lang="en-US">
              <a:solidFill>
                <a:srgbClr val="1F2E30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01D751B-E3FD-4439-8059-A2E5D3E8C66B}"/>
              </a:ext>
            </a:extLst>
          </p:cNvPr>
          <p:cNvSpPr txBox="1">
            <a:spLocks/>
          </p:cNvSpPr>
          <p:nvPr/>
        </p:nvSpPr>
        <p:spPr>
          <a:xfrm>
            <a:off x="804985" y="-2640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>
                <a:solidFill>
                  <a:schemeClr val="bg1"/>
                </a:solidFill>
                <a:latin typeface="Century Gothic"/>
              </a:rPr>
              <a:t>Initial EDA – ticket duration by technician</a:t>
            </a:r>
            <a:endParaRPr lang="en-US" sz="4000" i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E78C0D-4D38-455F-AB76-F1B6D20E1E13}"/>
              </a:ext>
            </a:extLst>
          </p:cNvPr>
          <p:cNvSpPr txBox="1"/>
          <p:nvPr/>
        </p:nvSpPr>
        <p:spPr>
          <a:xfrm>
            <a:off x="1807586" y="3646155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A8D08D"/>
                </a:solidFill>
                <a:cs typeface="Calibri"/>
              </a:rPr>
              <a:t>Company J ticket duration by technician</a:t>
            </a:r>
          </a:p>
        </p:txBody>
      </p:sp>
      <p:pic>
        <p:nvPicPr>
          <p:cNvPr id="3" name="Picture 7" descr="Chart&#10;&#10;Description automatically generated">
            <a:extLst>
              <a:ext uri="{FF2B5EF4-FFF2-40B4-BE49-F238E27FC236}">
                <a16:creationId xmlns:a16="http://schemas.microsoft.com/office/drawing/2014/main" id="{0C21A4FE-03AB-49E9-B766-198231BC1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2732" y="726788"/>
            <a:ext cx="4061068" cy="27845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5A5F9E-BE46-43EB-B58A-93DCF4D6A8BD}"/>
              </a:ext>
            </a:extLst>
          </p:cNvPr>
          <p:cNvSpPr txBox="1"/>
          <p:nvPr/>
        </p:nvSpPr>
        <p:spPr>
          <a:xfrm>
            <a:off x="7782880" y="3614968"/>
            <a:ext cx="30807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92D050"/>
                </a:solidFill>
                <a:cs typeface="Calibri"/>
              </a:rPr>
              <a:t>Company J ticket duration by team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F1E7D-F38F-4331-9C96-F9536D301F51}"/>
              </a:ext>
            </a:extLst>
          </p:cNvPr>
          <p:cNvSpPr txBox="1"/>
          <p:nvPr/>
        </p:nvSpPr>
        <p:spPr>
          <a:xfrm>
            <a:off x="7939589" y="857357"/>
            <a:ext cx="292406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A8D08D"/>
                </a:solidFill>
                <a:highlight>
                  <a:srgbClr val="FFFFFF"/>
                </a:highlight>
                <a:cs typeface="Calibri"/>
              </a:rPr>
              <a:t>Company A ticket duration by team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45EF1A-A9F7-4840-A3A6-3E65A07793E2}"/>
              </a:ext>
            </a:extLst>
          </p:cNvPr>
          <p:cNvSpPr txBox="1"/>
          <p:nvPr/>
        </p:nvSpPr>
        <p:spPr>
          <a:xfrm>
            <a:off x="1727757" y="736040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A8D08D"/>
                </a:solidFill>
                <a:cs typeface="Calibri"/>
              </a:rPr>
              <a:t>Company A ticket duration by technician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2794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921D-935A-42F1-A9CC-32A4B38A0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346"/>
            <a:ext cx="10525496" cy="721901"/>
          </a:xfrm>
        </p:spPr>
        <p:txBody>
          <a:bodyPr>
            <a:normAutofit fontScale="90000"/>
          </a:bodyPr>
          <a:lstStyle/>
          <a:p>
            <a:r>
              <a:rPr lang="en-US" sz="4000" i="1">
                <a:solidFill>
                  <a:schemeClr val="bg1"/>
                </a:solidFill>
                <a:latin typeface="Calibri Light"/>
                <a:cs typeface="Calibri Light"/>
              </a:rPr>
              <a:t>DT/RF for hot categories from outliers company A &amp; J</a:t>
            </a:r>
            <a:endParaRPr lang="en-US" sz="4000" i="1">
              <a:solidFill>
                <a:schemeClr val="bg1"/>
              </a:solidFill>
              <a:ea typeface="+mj-lt"/>
              <a:cs typeface="+mj-lt"/>
            </a:endParaRP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5298239F-B439-4EE7-BF6F-21CFC029A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49" r="3172"/>
          <a:stretch/>
        </p:blipFill>
        <p:spPr bwMode="auto">
          <a:xfrm>
            <a:off x="264161" y="6151563"/>
            <a:ext cx="783336" cy="52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B167033-54D1-4A2E-9B7B-970326B7C35E}"/>
              </a:ext>
            </a:extLst>
          </p:cNvPr>
          <p:cNvSpPr/>
          <p:nvPr/>
        </p:nvSpPr>
        <p:spPr>
          <a:xfrm>
            <a:off x="10962132" y="365125"/>
            <a:ext cx="783336" cy="295843"/>
          </a:xfrm>
          <a:prstGeom prst="roundRect">
            <a:avLst/>
          </a:prstGeom>
          <a:solidFill>
            <a:srgbClr val="F8F8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1F2E30"/>
                </a:solidFill>
                <a:latin typeface="Century Gothic" panose="020B0502020202020204" pitchFamily="34" charset="0"/>
              </a:rPr>
              <a:t>walk</a:t>
            </a:r>
            <a:endParaRPr lang="en-US">
              <a:solidFill>
                <a:srgbClr val="1F2E3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4DD8FE43-F39D-4028-B33E-8668222E52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6" r="-1" b="708"/>
          <a:stretch/>
        </p:blipFill>
        <p:spPr bwMode="auto">
          <a:xfrm>
            <a:off x="2773034" y="724824"/>
            <a:ext cx="6556819" cy="316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hart&#10;&#10;Description automatically generated">
            <a:extLst>
              <a:ext uri="{FF2B5EF4-FFF2-40B4-BE49-F238E27FC236}">
                <a16:creationId xmlns:a16="http://schemas.microsoft.com/office/drawing/2014/main" id="{83AF46CE-B78B-4069-948E-47FB3E562C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91" r="-1" b="13052"/>
          <a:stretch/>
        </p:blipFill>
        <p:spPr bwMode="auto">
          <a:xfrm>
            <a:off x="2773035" y="3904433"/>
            <a:ext cx="6556819" cy="272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4472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921D-935A-42F1-A9CC-32A4B38A0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549" y="235555"/>
            <a:ext cx="8709101" cy="721901"/>
          </a:xfrm>
        </p:spPr>
        <p:txBody>
          <a:bodyPr>
            <a:normAutofit/>
          </a:bodyPr>
          <a:lstStyle/>
          <a:p>
            <a:r>
              <a:rPr lang="en-US" sz="4000" i="1">
                <a:solidFill>
                  <a:schemeClr val="bg1"/>
                </a:solidFill>
                <a:latin typeface="Century Gothic"/>
              </a:rPr>
              <a:t>EDA duration of hot subcategories</a:t>
            </a: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5298239F-B439-4EE7-BF6F-21CFC029A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49" r="3172"/>
          <a:stretch/>
        </p:blipFill>
        <p:spPr bwMode="auto">
          <a:xfrm>
            <a:off x="264161" y="6151563"/>
            <a:ext cx="783336" cy="52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B167033-54D1-4A2E-9B7B-970326B7C35E}"/>
              </a:ext>
            </a:extLst>
          </p:cNvPr>
          <p:cNvSpPr/>
          <p:nvPr/>
        </p:nvSpPr>
        <p:spPr>
          <a:xfrm>
            <a:off x="10962132" y="365125"/>
            <a:ext cx="783336" cy="295843"/>
          </a:xfrm>
          <a:prstGeom prst="roundRect">
            <a:avLst/>
          </a:prstGeom>
          <a:solidFill>
            <a:srgbClr val="F8F8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1F2E30"/>
                </a:solidFill>
                <a:latin typeface="Century Gothic" panose="020B0502020202020204" pitchFamily="34" charset="0"/>
              </a:rPr>
              <a:t>walk</a:t>
            </a:r>
            <a:endParaRPr lang="en-US">
              <a:solidFill>
                <a:srgbClr val="1F2E3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BABC711-0DDF-40D5-855B-EAEAD3AEF888}"/>
              </a:ext>
            </a:extLst>
          </p:cNvPr>
          <p:cNvGrpSpPr/>
          <p:nvPr/>
        </p:nvGrpSpPr>
        <p:grpSpPr>
          <a:xfrm>
            <a:off x="118551" y="1692843"/>
            <a:ext cx="5254775" cy="3907342"/>
            <a:chOff x="655828" y="1690688"/>
            <a:chExt cx="5284463" cy="41448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635267-62EB-4A7A-A883-48BD935BB7AA}"/>
                </a:ext>
              </a:extLst>
            </p:cNvPr>
            <p:cNvSpPr/>
            <p:nvPr/>
          </p:nvSpPr>
          <p:spPr>
            <a:xfrm>
              <a:off x="655828" y="1690689"/>
              <a:ext cx="5284461" cy="41448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586148D0-2731-4BE8-ACCF-ACF001BB31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829" y="1690688"/>
              <a:ext cx="5284462" cy="3896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4D48A9C1-B8D7-41AC-B524-94467D5553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7671" y="1692716"/>
            <a:ext cx="6583658" cy="391177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5A369D9E-8348-4D58-9A95-7D486C10A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422" y="2239834"/>
            <a:ext cx="3082928" cy="2192657"/>
          </a:xfrm>
          <a:prstGeom prst="rect">
            <a:avLst/>
          </a:prstGeom>
          <a:noFill/>
          <a:ln>
            <a:solidFill>
              <a:srgbClr val="4472C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3B62A8-9C1C-4A42-AF82-4DAB50DBBAC1}"/>
              </a:ext>
            </a:extLst>
          </p:cNvPr>
          <p:cNvSpPr txBox="1"/>
          <p:nvPr/>
        </p:nvSpPr>
        <p:spPr>
          <a:xfrm>
            <a:off x="7242836" y="1811995"/>
            <a:ext cx="352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EDA Count of Hot Subcategories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FB46E7-5B1D-4BD0-8662-36E1E07D5B15}"/>
              </a:ext>
            </a:extLst>
          </p:cNvPr>
          <p:cNvSpPr txBox="1"/>
          <p:nvPr/>
        </p:nvSpPr>
        <p:spPr>
          <a:xfrm>
            <a:off x="1203986" y="2181327"/>
            <a:ext cx="352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EDA Duration of Hot Subcategories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7179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921D-935A-42F1-A9CC-32A4B38A0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Century Gothic" panose="020B0502020202020204" pitchFamily="34" charset="0"/>
              </a:rPr>
              <a:t>A vs J T-SNE visualization</a:t>
            </a: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5298239F-B439-4EE7-BF6F-21CFC029A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49" r="3172"/>
          <a:stretch/>
        </p:blipFill>
        <p:spPr bwMode="auto">
          <a:xfrm>
            <a:off x="264161" y="6151563"/>
            <a:ext cx="783336" cy="52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B167033-54D1-4A2E-9B7B-970326B7C35E}"/>
              </a:ext>
            </a:extLst>
          </p:cNvPr>
          <p:cNvSpPr/>
          <p:nvPr/>
        </p:nvSpPr>
        <p:spPr>
          <a:xfrm>
            <a:off x="10962132" y="365125"/>
            <a:ext cx="783336" cy="295843"/>
          </a:xfrm>
          <a:prstGeom prst="roundRect">
            <a:avLst/>
          </a:prstGeom>
          <a:solidFill>
            <a:srgbClr val="F8F8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1F2E30"/>
                </a:solidFill>
                <a:latin typeface="Century Gothic" panose="020B0502020202020204" pitchFamily="34" charset="0"/>
              </a:rPr>
              <a:t>run</a:t>
            </a:r>
            <a:endParaRPr lang="en-US">
              <a:solidFill>
                <a:srgbClr val="1F2E3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7E70C7-1452-4C06-B48C-44ADA9E29BE3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" y="1690688"/>
            <a:ext cx="5945079" cy="45503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0B8629-44EE-4590-B826-0616ECCCD5A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001" y="1690688"/>
            <a:ext cx="5877017" cy="4550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89574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5298239F-B439-4EE7-BF6F-21CFC029A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49" r="3172"/>
          <a:stretch/>
        </p:blipFill>
        <p:spPr bwMode="auto">
          <a:xfrm>
            <a:off x="264161" y="6151563"/>
            <a:ext cx="783336" cy="52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B167033-54D1-4A2E-9B7B-970326B7C35E}"/>
              </a:ext>
            </a:extLst>
          </p:cNvPr>
          <p:cNvSpPr/>
          <p:nvPr/>
        </p:nvSpPr>
        <p:spPr>
          <a:xfrm>
            <a:off x="10962132" y="365125"/>
            <a:ext cx="783336" cy="295843"/>
          </a:xfrm>
          <a:prstGeom prst="roundRect">
            <a:avLst/>
          </a:prstGeom>
          <a:solidFill>
            <a:srgbClr val="F8F8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1F2E30"/>
                </a:solidFill>
                <a:latin typeface="Century Gothic" panose="020B0502020202020204" pitchFamily="34" charset="0"/>
              </a:rPr>
              <a:t>run</a:t>
            </a:r>
            <a:endParaRPr lang="en-US">
              <a:solidFill>
                <a:srgbClr val="1F2E30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FE7436-68E9-4CA3-B575-0DCEF8A11E38}"/>
              </a:ext>
            </a:extLst>
          </p:cNvPr>
          <p:cNvSpPr txBox="1"/>
          <p:nvPr/>
        </p:nvSpPr>
        <p:spPr>
          <a:xfrm>
            <a:off x="264161" y="1295082"/>
            <a:ext cx="6096000" cy="476027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600" b="0" i="0" u="none" strike="noStrike">
                <a:solidFill>
                  <a:srgbClr val="FFFFFF"/>
                </a:solidFill>
                <a:effectLst/>
                <a:latin typeface="Century Gothic"/>
              </a:rPr>
              <a:t>Company A</a:t>
            </a:r>
            <a:r>
              <a:rPr lang="en-US" sz="3600">
                <a:solidFill>
                  <a:srgbClr val="FFFFFF"/>
                </a:solidFill>
                <a:latin typeface="Century Gothic"/>
              </a:rPr>
              <a:t> – Topic Model Testing</a:t>
            </a:r>
            <a:endParaRPr lang="en-US" sz="3600" b="0">
              <a:effectLst/>
              <a:latin typeface="Century Gothic" panose="020B0502020202020204" pitchFamily="34" charset="0"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br>
              <a:rPr lang="en-US" b="0">
                <a:effectLst/>
              </a:rPr>
            </a:br>
            <a:r>
              <a:rPr lang="en-US" sz="1800" b="1" i="0" u="none" strike="noStrike">
                <a:solidFill>
                  <a:srgbClr val="FFFFFF"/>
                </a:solidFill>
                <a:effectLst/>
                <a:latin typeface="Courier New"/>
                <a:cs typeface="Courier New"/>
              </a:rPr>
              <a:t>Accuracy Classification Score  71.21%</a:t>
            </a:r>
            <a:endParaRPr lang="en-US" b="0">
              <a:effectLst/>
              <a:latin typeface="Courier New"/>
              <a:cs typeface="Courier New"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br>
              <a:rPr lang="en-US" b="0">
                <a:effectLst/>
              </a:rPr>
            </a:br>
            <a:r>
              <a:rPr lang="en-US" sz="1800" b="1" i="0" u="none" strike="noStrike">
                <a:solidFill>
                  <a:srgbClr val="FFFFFF"/>
                </a:solidFill>
                <a:effectLst/>
                <a:latin typeface="Courier New"/>
                <a:cs typeface="Courier New"/>
              </a:rPr>
              <a:t>Random Forest Classifier Score 76.28%</a:t>
            </a:r>
            <a:endParaRPr lang="en-US" b="0">
              <a:effectLst/>
              <a:latin typeface="Courier New"/>
              <a:cs typeface="Courier New"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br>
              <a:rPr lang="en-US" b="0">
                <a:effectLst/>
              </a:rPr>
            </a:br>
            <a:r>
              <a:rPr lang="en-US" sz="1800" b="1" i="0" u="none" strike="noStrike">
                <a:solidFill>
                  <a:srgbClr val="FFFFFF"/>
                </a:solidFill>
                <a:effectLst/>
                <a:latin typeface="Courier New"/>
                <a:cs typeface="Courier New"/>
              </a:rPr>
              <a:t>Accuracy Bag of Words          74.52%</a:t>
            </a:r>
            <a:endParaRPr lang="en-US" b="0">
              <a:effectLst/>
              <a:latin typeface="Courier New"/>
              <a:cs typeface="Courier New"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br>
              <a:rPr lang="en-US" b="0">
                <a:effectLst/>
              </a:rPr>
            </a:br>
            <a:r>
              <a:rPr lang="en-US" sz="1800" b="1" i="0" u="none" strike="noStrike">
                <a:solidFill>
                  <a:srgbClr val="FFFFFF"/>
                </a:solidFill>
                <a:effectLst/>
                <a:latin typeface="Courier New"/>
                <a:cs typeface="Courier New"/>
              </a:rPr>
              <a:t>Accuracy for TFIDF             74.53%</a:t>
            </a:r>
            <a:endParaRPr lang="en-US" b="0">
              <a:effectLst/>
              <a:latin typeface="Courier New"/>
              <a:cs typeface="Courier New"/>
            </a:endParaRPr>
          </a:p>
          <a:p>
            <a:br>
              <a:rPr lang="en-US" b="0">
                <a:effectLst/>
              </a:rPr>
            </a:br>
            <a:br>
              <a:rPr lang="en-US" b="0">
                <a:effectLst/>
              </a:rPr>
            </a:br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81D227D-099A-41F0-BB2B-97D0B4494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287" y="-1"/>
            <a:ext cx="65897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580141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523EBFBE-9513-42B1-8952-14E4B265D96E}"/>
  <p:tag name="ISPRING_PROJECT_VERSION" val="9.3"/>
  <p:tag name="ISPRING_PROJECT_FOLDER_UPDATED" val="1"/>
  <p:tag name="ISPRING_LMS_API_VERSION" val="SCORM 2004 (2nd edition)"/>
  <p:tag name="ISPRING_ULTRA_SCORM_COURSE_ID" val="E59F3D38-7C4F-4352-8BD7-291DF4A68248"/>
  <p:tag name="ISPRING_CMI5_LAUNCH_METHOD" val="any window"/>
  <p:tag name="ISPRING_SCORM_RATE_SLIDES" val="1"/>
  <p:tag name="ISPRINGCLOUDFOLDERID" val="0"/>
  <p:tag name="ISPRINGONLINEFOLDERID" val="1"/>
  <p:tag name="ISPRING_OUTPUT_FOLDER" val="[[&quot;ӄ\uFFFDJ{D6FEA959-E20E-4A23-BD1C-73F5E6D018B3}&quot;,&quot;C:\\Users\\Vanessa Miller\\Downloads&quot;]]"/>
  <p:tag name="ISPRING_ULTRA_SCORM_SLIDE_COUNT" val="18"/>
  <p:tag name="ISPRING_SCORM_PASSING_SCORE" val="100.000000"/>
  <p:tag name="ISPRING_CURRENT_PLAYER_ID" val="universal-no-video"/>
  <p:tag name="ISPRING_FIRST_PUBLISH" val="1"/>
  <p:tag name="ISPRING_RESOURCE_FOLDER" val="C:\Users\Vanessa Miller\Downloads\718 Final Presentation_Mobile2\"/>
  <p:tag name="ISPRING_PRESENTATION_PATH" val="C:\Users\Vanessa Miller\Downloads\718 Final Presentation_Mobile2.pptx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COURSE_TITLE" val="718 Final Presentation_Final_4"/>
  <p:tag name="ISPRING_PLAYERS_CUSTOMIZATION_2" val="UEsDBBQAAgAIAEFNs1BrXzME1QIAAPcHAAAPAAAAbm9uZS9wbGF5ZXIueG1spVVbb9owFH6mUv9D5PfaMLStQqHVVAntYa0qdbe3yCQm8erYnu2Qsl+/Y+cCSYFtGhLIOTnfd26fD/HtSymiLTOWK7lEMzxFEZOpyrjMl+jL59XVNbq9ubyItaA7ZiKeLZFUkqEoYzY1XDvAPVJXLNGBAQMpirThynC3A9op0PZB5lN0eTEBF2mXqHBOLwip6xpzCwiZWyUqT2JxqkqiDbNMOmZIkwGKOuzC/RkN31JJ4naa2QOkdv8euCXpOV4sH5DUc6xMTt5MpzPy/f7TU1qwkl5xaR2VKfQLmjgJXVzT9PleZZVg1tsmcZPkE3POJxFsk9gt+OxaRtakS9Q4JCWzlubMYiFzRHq/jrMjaDCdNaEySyTd8pz62hLbeoUR7UlsoYxLK9ein9lurajJkt5+4B+TIxnHG0Ft0fLZQS2B/5m3xQS/xD8fzSVUVK0FtwW8OoTsrceLIMOocRl6HBT7AIpdeRIUGfaz4oZl4fFrr/vpDDWxZCVEyA7bOgUbnFY0dcrs7gABgm3Fgnt94EYfOIA8PBwe4PDYTWZPgroqN4y6yrCuRZN4yzOmHqgxYU43Gyosi8nI2oLJEB2TptZ2OvtJxIUrxdu/GIr3G83khz03kgD4z4l8BI6+H1xm7GXF4bVjJXTUMWi1t2GnBfbh9unYal0eXKCBaa9+GAnUEDlqcgb3PaOOkr2dnIKujaot6KLSGqT/muL1+z4vMk5sNJh+GjE5sgjitLJOlfxXGPVgQ7hFmOkZ8V5eRKc+HeiD5j3k/fQcorkIMKFkkFJ3LTbnsHAttpzVTx3FVWvAGpbWkd3mT6OF5k2P/nZ128gbEt1YxnuLuUo3Xp18Kz3yydiGVsLdHdYyXJYBOqr1+J48xvUNdKrqJ/6LRTXP/F/hbA4NjgrG8wJk8+56fsAgVErFMHwwnYq4UbLrA8YkPDW/YRLdRm4V0ojrhJDiVv5w/A1QSwMEFAACAAgArKKJUVytsfihAwAA7wwAABgAAABub25lL2NvbW1vbl9tZXNzYWdlcy5sbmetV11zmzoQfe9M/4OGmb7dpr1v98Ehg0HJ1RgjCjhO+qJRQHE0BeQicOr76+9KOK7dNoM/8sIYydo9u+fsrhhd/ahKtBKNlqq+dP6++OwgUeeqkPXi0pll1x//cZBueV3wUtXi0qmVg67c9+9GJa8XHV8I+P3+HUKjSmgNr9o1bz/fkSwunXjMPN/HaUrGIWbeLCCURV6SeBmhEQu9MQ4d1+sKqVDNm4a3AGb0aWNh2GAcevc4YamPwagxTTOWzuKYJhkOHDd7EkjLqiutXSQ1qlWLdLdcqqYVBZI1auEvPM/Bg3yQpWzXqFKFOAJCOiERA/c2vs0yCUl2z6Y0wI6La/5QAoy8EaJGjeCFaM7xEdFk6oUb44HU51u/JQH+Ayu3shCnsTL3Mgwgk0kP3E8wLARsTrJ/HdcHkCb3z7J9QjJdNqA3JFa87HqSNooccjf2/AnLKPPimI1nWfYT95jn34ZO+zTKEhqy2ItwyCJ8lzmueR53Lk7wreOa5+C5WZLgCLQZQq4ZSa1QfTqNQ2yFeq869MRXArUKraR4trIUdSsb4LYEIsxGrmCh7gapDejUg7QnOM0S4htKHTdVTbP+q1d71z6pBtxpVPTyKaxPw4PZXzZCg+ueDWUqBOqmUBWX9cWQa4gRyjH20nROk8CIvwU9crTkWj+rptiLb9fRkGES+RRS6Gc7xk11bw0DRgndq2lE3g4bA5SezcyGkTmJAjpnmRWCIaPqdAsJr5alaIVFK00oPLdZeRCPCpgpBV/1WQPvlqbBBE2hRrwbzMb0DjQAoqPHnKATx6WTY07c4xQCwunQmci7JTd9+YM6X6TzIs2cGyWU602nNMytpOo0rBg2QUA2en1xnJsUf5mBYogXvlIBvdWXNr2QK+hxQLZoBh1BUfo4INEN+zIjX9m1R0LbgX6lma/tSODFite5AGJz3mmB1rBXyMLuGYlZ/987+R/i7aYgP2xqOQrw3Ydj8eyV/yvq420rqmU75NokbAP/FBSmnF6FcEjop/nfTuw3YWZnxp/Nz95d4hiOBkGcmanD2XpTJFYpB3dJK5TT2+POzNprYxnJQrjuRGBwsb3LlbKScJM4wOZsik1GU2g2ffPZi2SuurKwwirlN9uAYDB1lfh9Gj42qrKrJdcvie0b4NU5KPrgkt5pfMRU3GrjYH52pHE6S+lsbDGnjF5fw0R6fBw6kRGI/U0uJLwvtkpVsPQL0u2btp8mo087Xyr/A1BLAwQUAAIACACsoolRFR5gG6MAAAB/AQAAKQAAAG5vbmUvcGxheWJhY2tfYW5kX25hdmlnYXRpb25fc2V0dGluZ3MueG1sdZBBCoMwEEX3nsIbCF2HQNelRagXGHGUQJIJmVHw9k1EbWnTZd77P8OMYhQxfmJd1bWCWegpEEVLnFE173e2DAtevXEghnzCgrznSiY3LFFoIzJ62ZQewXLK//BjeGthPT/iI14w5UJnHOpLqbCZXPKwmGlj3RpQjxHTgC+Yc+iht3jDtSeIw+MM7Bv/1bmbNpsd3mlAHSK5IKr5QFW613H0F1BLAwQUAAIACACsoolRhAcmifwAAAAvBQAAGwAAAG5vbmUva2V5Ym9hcmRfc2hvcnRjdXRzLnhtbKXU0WrCMBQG4Gt9ipIHmO3qpoNWQZzXA9nuQ3rUYJqUnJPWvf1StsFgba3x7g8HPg4/h2TrS6miGixKo3OWPMRsvZpmXJB/42o6+YmR5iXkrFL88407BOZHkwxPxpJwFAlT+Gn6yHzSZI3KWcwiPMkDtWnWQrNv6Z+p4UJ7JYsecx5iVhZqaRwOuGnwrgRVJ5mkd616I5sMswdpcajW5z9oMnZXxQfNp1DzQ0IDRb+8DCkWW25P3NL1Bm5DX3VxvYDxJMB5Z2zDbY/6EqpuuDj3s4sQtjbKlfDefanpMpzcmkZ3ovM4BCVzPCrYOaVQWIBuehGPOtjf5L/DL1BLAwQUAAIACACsoolRH1SKajADAADHDgAAIgAAAG5vbmUvZmxhc2hfcHVibGlzaGluZ19zZXR0aW5ncy54bWzll91P2zAQwN/7V1iZeFwD2iZNKC1i/ZCqjYJIYfCE3NhtTjh25o925a/fOW5L2coWviS2PVRN7Lvfne/O5zg5+F4IMuPagJKtaK+5GxEuM8VATlvR2aj/9mNEjKWSUaEkb0VSReSg3UhKNxZg8pRbi6KGIEaa/dK2otzacj+O5/N5E0yp/awSziLfNDNVxKXmhkvLdVwKusA/uyi5iZaEGgD8FUou1dqNBiFJIB0p5gQnwFrREJ3tC2ryKA4SY5pdT7VyknWUUJro6bgVven0unvddyuZQOlCwaUPh2njoB+2+5Qx8A5QkcINJzmHaY6eYrDmwGzun2IvncS/MipyWDP1jI7CxUu7hOOEcjrjS2M4Qq2lWY761rQnVBiexJtDKzHwIaSZhRl6dqse/J04IVJXlkrbttUOET8NrijxPZhkojaMLd/JWAmMbeUUlkkx5mxICx6inV6D7KPQXkQmtACxaEXHJZckpRKTC5YKyNa6xo2NBVsltb+UPtRABTmTgNXHyVEa3VoPi8pyqg3f9Go1Y3xks/ZX5QQjC+WIgGtOrCIYXVfgU87JZgrIRKuiGsUSscQIQIsz4HPODqpQLYH3GbpEE4VDTSzFUnAbLHxzcEPGfKI0cjmdYeHiOJjAbz4IXFJjbqF05eNO+mXQ7V0Nht3exY5fIGUzKrMHwrGceFHaF+HTBZHKrvQwHBl1hldJYcCquTpraz4+DeuKxjw/Uzbu8A0UTtDnxK8DsoF+wZS/jJWHJP6PHtQ2m9NZtdH95q3QuMUBUxKYOJFhSwK57IA1gBmVREmxIDTDpmx825iBcgZHQoMIaPN4D4M+lmn1NoUZNkmlGde/R7KFxEaZ9ZUufDIZ8edfK+p2RhizUe/0sDManA9Gl1ej3sUonEZr9Xhr90xi39S393h/aLzGFn9y2juvE/khBqFWhnppLdxxHanjz3WkTsOZdLJxHtVyAXvMNOwZ7DICCsAieEUV85SvglBtz1wxf82G+QdW//o+CWuvP+0dDT4df+n+77vgqXEIb6s7U3znXpPEWy9AfqYACQVeq/yhuL41tT+8303i7VONBtLuXj7bjR9QSwMEFAACAAgArKKJUXT6J+sMAgAASQkAABwAAABub25lL2ZsYXNoX3NraW5fc2V0dGluZ3MueG1srZbfb9owEMefx18RZVIfCb86qBpSjVJeplVIdHs3yZFaOL7IvkD572ectGQrJBnAU3x33/vkzo4PX6+5dDagNEc5drtu0HIcP0SBagFEXMZ6b3m3OTwau8uMCGU7REkgqS1RJUy4wdeZ/fmejaxToWE21axYCAfMbW80mTaSFIzBZDh9vDslSFkM7SUL17HCTEYm/vFp2p32S/HFY7khvv67OywjXBBTFJDKwPcO69yv2Qa+S54wMn02DgJdRB7z5BqBmM4VaNMu6wxWTGij+GQ/vMJcsN1HMv0uOOI5JXnhCQS9YxLryWWSbXhsrS+7FIKVAgP5x5hHgmRLAT9gt0SmouePkKL2k+5cbWrMEviJEQSpwiQl3yuZ7MaUt8FfF4kWr6gozEgHN4LuH94SUTrh7Y77cBPTfWvvY6Gtza6/HAyOZAmYo2EaMGeZBjcPsBG6SO6E5iXGbr/nOvszrVCM3Y7r6Fe+ov2Td0jq5VlPUCS80ULwqJIyuJSSKthwzHQtqX+VegjSCki3f7VyzgJ1m4NWXOn67flWwnTPqUewBpTba1B+c9hCVMcaXbpBeg+wN2DTvp2PeTLXdsO2nQcBWM9Qbc3VUsW5uwZnYiZRHWh4KWiDwtyiv6q+nP7oOpApbmUFZtC5FEMYxwJmmRA6NIOoCjbs/N8HVFrbEeF7nydMy8wg8xcq+ANQSwMEFAACAAgArKKJUdebcJYrAwAAbw4AACEAAABub25lL2h0bWxfcHVibGlzaGluZ19zZXR0aW5ncy54bWzdV01PGzEQvedXWFtxbLaolwolQTQfalRIEBsonJCzdrIjvPbWH0nDr+94nYRAA10oEaiHKNnxzJvxm/FztnH4KxdkxrUBJZvRfv1TRLhMFQM5bUbno97HLxExlkpGhZK8GUkVkcNWrVG4sQCTJdxadDUEYaQ5KGwzyqwtDuJ4Pp/XwRTaryrhLOKbeqryuNDccGm5jgtBF/hlFwU30RKhAgB+ciWXYa1ajZBGQDpRzAlOgDWjARb7zeYiioPDmKY3U62cZG0llCZ6Om5GH9rdzn7n88ongHQg59KzYVpo9GZ7QBkDn5+KBG45yThMMywUuZoDs5n/FXvvRvwnRokctkw9Rlvh3qVdguOCcjrly2RoodbSNMN4a1oTKgxvxJumlRt4BmlqYYaV3YWHeidOiMQVhdK2ZbVDiAfGFUr8CExjojaSLZ/JWAmktiwKpyQfczagOc7EaU9GZEJzEItmNCy4JAmV2FGwVEC6jjBubCzYspO9pfeRBirIuQQcOU5OkuguZ9hKmlFt+GYtqxXj+UxbP5QTjCyUIwJuOLGKIKcux18ZJ5vEk4lWeWkV1FhiBGDGGfA5Z4clQUvAxxJdYYrcYSTOXyG4DRl+OrglYz5RGnE5neG0oh1MwK8/C7igxtyB0lWNe8lxv9O97g863cs9v0HKZlSmzwTHIeJ5YXeCTxdEKruKQzpS6gwvm8KAlWtV9lZ/eRvWc4x9fqVu3MM3kDtBXxN+TcgG9A5bvpssz2n8XyuonDajs/Kg+8NbQuMRB2xJwMSFFNUK5FL3KgCmVBIlxYLQFKXYeNmYgXIGLUEgArR5eYUhHse0fJrCDEVSacb105BsIVEo057SuW8mI/7Sa0ad9gg5G3XPjtqj/kV/dHU96l6Owh20Do+3qmcj9lK+Xdn9VfFQ2Mdvp+ynZ92LKoQPcO+VGtNNKsENq3gNv1fxOgtX0enGNVSpBJSWaTgqKC4CcsDev6NB2foXAJ6clDBbrzwo7+B4/Pe73tprs00WSMJz8EG71ofKBCTdk/7X4XFnp0xANSredhT+lYnwtHoliu+9tjTire83NbTff0ls1X4DUEsDBBQAAgAIAKyiiVGOc/b6agAAAOUAAAAaAAAAbm9uZS9odG1sX3NraW5fc2V0dGluZ3MuanOr5lIAAqUcJQUrhWowG8xPKi0pyc/TS87PK0nNK9HLyy/KTQSrUVJ2AwMlHZyK88tSiwgoTUtMTkUx1NTIwskFp0qEiSZO5i7OlsjqChLTU/WSEpOz04vyS/NSIMqcXV0MXYyVwKpquWoBUEsDBBQAAgAIADKkiVG8fTX3SgAAAEkAAAAXAAAAbm9uZS9sb2NhbF9zZXR0aW5ncy54bWyzsa/IzVEoSy0qzszPs1Uy1DNQUkjNS85PycxLt1UKDXHTtVBSKC5JzEtJzMnPS7VVystXUrC347LJyU9OzAlOLSkBKizWt+MCAFBLAwQUAAIACABBTbNQ1vVudzkDAABZCQAAHQAAAHVuaXZlcnNhbC1uby12aWRlby9wbGF5ZXIueG1spVXJbtswED27XyHwbtKOmzYxJAdpAKOHpgjgpu3NoKWxxFoiVZKK4nx9uUiy5SVt0IMMazjvcZY3o/DmuciDJ5CKCR6hMR6hAHgsEsbTCD1+mw+v0M0sLHO6BRkkoGLJSm18H6jOIrRnwIYIBSyJUMWZJaT5kIvhE0tAoKCUTEimtxGajMwV3YUT82KAXEUo07qcElLXNWbK+PNUibyy1ArHoiClBAVcgyQ+mgY4LfXbsURvS1Atwz8QmKcQvA97VqwHrCdYyJRcjEZj8vP+yyLOoKBDxpWmPAY0ezdwdVzReHMvkioHZUyD0FMvQGt7qzUNQj1l4yseKBlHyJ8vC1CKpqBwzlNEWreWsIV7SGtdUp4sOX1iKbWpLFXj5XrVcahMSB1XugFvYLsSVCbLzr5zD8lxtOE6pyrzZGo/C8e9YU0azmtp30+F4XKpVjlTmTnZR+ysJ8MnvSvDwhXWyfCxleHc8qBAwu+KSUjc6/dO8aMxCmxUcxprIbd35tSIsREB7oSDvXCwdcWdwnF3yWJHgXz4nZNLGqs6Rk2qa6C6ktBUaRC6GflKpXRdmmlZQUgOjB5JetCQ+HR9Z7o2hJku8su/NsR6HfTjl3qlHc7//7vx2dC0hWA8gec5My4aClNgDaby1oZ1mWN7YRePqlbFbmh6lp3mTX9MCoGmMgUz1AnVlOzs5AwSJFXGI67kAXTv4Bw2Y2mWm0efJDg8PcdSULk5SbB3cA6bi3hzAtmZz+FWUtQmO1WVpRnz47odn7etIAe96MuwFV9IjpddGFdKi4K9OE3vL0E9dfI13wl4YlAvegM0bKy4NKuvm+PbknVT/HH0+nz357EXRTuda3S8eu2//r61lge7E9ptaQ3L0lsO1iroqvRO7ZRVZd8lgTWtcn23H09/kzvkQbwnl/gpqh9mlkS9YC8QZGBlGKEPVxMU1CyxH+/xxJStIzCCMVusd7kznblvLXhbAoyJe/O/rpTNx6LpqlPDmdaHTW8dwM/qJ6OZVIqKJweNc/331Co36/FWAu0y+zi+RkEOa/N3fGG0LMoIvb/okr2+vG6gLqQHf6uP4w3SaaLdiYZ4qbdJhM2+mf0BUEsDBBQAAgAIADykiVGcXjIIFAYAADcXAAAmAAAAdW5pdmVyc2FsLW5vLXZpZGVvL2NvbW1vbl9tZXNzYWdlcy5sbmetWNtu4zYQfS+w/0AYCNAC2+xugV0UReIFLTGxEFn0SnS8aVEIjETbRCTR1cWJ+9Sv6Yf1SzqkZMfeCyQlebBhUZ4zQ/KcmSHPPj6kCdqIvJAqOx+8O307QCKLVCyz5flgxi5+/nWAipJnMU9UJs4HmRqgj8NXP5wlPFtWfCng96sfEDpLRVHAYzHUT4/PSMbng+koxJZFgsAZuSTEM9uhoYd9HzOHeqGLR8QdDHEVS4Uynue8hGDO3jQI7YBTF98QPwwsAqAamrIwmE2n1GfEHgzZSqBCplVicJEsUKZKVFTrtcpLESOZoRL+wqMIPMhbmchyi1IVix4hBFeOF4J7M79m2HEddhNOqE0GQ5Lx2wTCiHIhMpQLHov8OT486k+w24Dbsngh9KlPAuIxWMzpmDI6GE5zUYisBLj1SpWqD57r2BBnSC9Ci848NhgGiYwFOvk0I4HZd282GRH/BKkFOmGUwXR2r4KTHo6uwc836HQNzp5GpzmGBZhg/6peE8snMGCHc4eNB0MLVleT5l6WKySDdQ5CQWLDk6pmVyOlNncjbF2FjIZ4Og1HM8Ye4x7x6K7N2qKTKfZuQpde0nDkXEJYKl3zbItctVQ//vLhw8O79x9+6gUTAJ/cYyBkkN6/7QDkMZ+6IaARN/TIZ9ht/d3Pjs6Y63jA5+ZHP2ug7jXwFb5b7Wa+DyRvGOoEJl/otXCJyRc3qkIrvhGoVGgjxb3JDiACmYPEDIfhRaRgIKtaFWbTCQYSga6Y71iaoCAElefb13XSqcqVysFdgeJaxbHxqVml369r/dXcUjpRQfqKVcpldtrueu65FNuGZBNgN76ExWX7SQHSEbyh9EbL5jW4uM8SxWO0gJSCJA0QX68TGTUptOH9NOHb1ih8PHe8SyA7dQNIX/ZuRCfFGNk515PtieLjgPgAkPNC5E+wDQ3XjTnCSdIPYexcjl34MB3CWC5XCXzKvnFMCTBhKlozRZOOcRDMqW/rRdPZmKM1L4p7lcdHLD3czzZgx7MoCMFiB+C6VO6BgR8SWoE8F1HZDgZRYsPvRlcwVSBgyEwy0JJKq6IE2aTrRJTCRCv1VHhkKHUrFgr0lQi+qbkP3o3YWmnu4plnjcMR26dQl1dZtOpoB+L8pj4O1VABTQ453xpTgxaO6GfILpAMaR8LegU58KqPxQ0JYJFJ0Gbj4Wvnsi6TkPd2SWmX9CKuc0yybVohzaaNVFUBI3pJIDWZHSlO+7kJCNR1jznY/U5urVF3fdhSbqCJAQKKvNURpHuL2FpUn2bO7+EFdlxTqb+kHt+ano/HG55FAsgWcb2nW3gXy9i807Q3/v+q5N+Il02qP2mqhGeTzyd94zkqLN9RBC9Lka7LNtd6wZrwnxKFlvh3Q+gy9af537fkL7IzB038s/fn6LDQZ49ag3jmSnXfrZeOpOn8CTQsujhCj5F0txprtyOH6orYfu54tHO8i6NjhpMtVHdrjzYAnkJPxQjGsMYm8gBanRSqUHdbc/Y4DN+cOrrbz8kocBhUnbm4LWTZ6tnouXN9NXJ+emE96FmPig1zmAshewC43B+pE5lC/HEHzNmE7FagLhFHM5mrKomN/BN5Z8oErG2Viq+74UWuUjOa8GJH/7pMfXxOFPXk/NrptEc/tVdw5/05EPDTdykg2Ic2xsKepXsfS6s96WgE8tFL4bJg1zqBjlJeRisoxwtVZXFHoPoIZpMLDGDNnAPB8/YurAH4Iox6FDWjv/UC0R0dJFGyB/vDU6Uo/uwNoqexx6gvL0rxULYDzUaGRUFILy6gk1ss2iwYHh2HbB66WDVH5Z1dx5Mzc4D9L3Ik5XVRTFUKQ6ftfpm+rjNkwYxhazwB/QVGbqrKoensg7Cjm0VnPhzpGuVaAAQNBJNlIhB54FpvfVD1xQ9kZnNIGwwnPL+DtM6USnrFZjZQy6nsN6fHO5CqTGTWK/LnFVU9YeZMQ2zb5kIIVhLO+3d1DxHDgTNqboYStewMZo2xB1XjCzwRy7IvoE/I/sJHX2qYCwRXcX1R/d8//7bZ15eETU6GtFc/Pya9zdd1e/9UmCvuszcHN97/A1BLAwQUAAIACAA8pIlRFR5gG6MAAAB/AQAANwAAAHVuaXZlcnNhbC1uby12aWRlby9wbGF5YmFja19hbmRfbmF2aWdhdGlvbl9zZXR0aW5ncy54bWx1kEEKgzAQRfeewhsIXYdA16VFqBcYcZRAkgmZUfD2TURtadNl3vs/w4xiFDF+Yl3VtYJZ6CkQRUucUTXvd7YMC169cSCGfMKCvOdKJjcsUWgjMnrZlB7Bcsr/8GN4a2E9P+IjXjDlQmcc6kupsJlc8rCYaWPdGlCPEdOAL5hz6KG3eMO1J4jD4wzsG//VuZs2mx3eaUAdIrkgqvlAVbrXcfQXUEsDBBQAAgAIADykiVHsENoD8wMAAPUTAAAwAAAAdW5pdmVyc2FsLW5vLXZpZGVvL2ZsYXNoX3B1Ymxpc2hpbmdfc2V0dGluZ3MueG1s7Vjdcto4FL7nKTTe6WVxaNNtNwNksmCmTAkw4HabK0ZYAmsiS15JhtKrfZp9sH2SPbKAmCZNlbZsOrO9yBAfnfPp6Dt/tprnHzKOVlRpJkUraNRPAkRFIgkTy1bwNu49fRUgbbAgmEtBW4GQATpv15p5MedMp1NqDKhqBDBCn+WmFaTG5GdhuF6v60znyq5KXhjA1/VEZmGuqKbCUBXmHG/gx2xyqoMtggcA/GVSbM3atRpCTYd0KUnBKWIEPBfMHgrzHsc6DUKnNsfJ9VLJQpCO5FIhtZy3gl86UbfRfb7TcVBdllFhOdFtEFqxOcOEMOsF5lP2kaKUsmUK7jZOTgO0ZsSkreDZqYUB9fA2TAnuzo4tTEcCCcJs8TNqMMEGu0e3oaILqiAaVLeNKiiAHsgqmoZ+MHuBE5GNwBlLYlhBlqpW0I1nk6gXTaJhJ5q9nQycq94WcT8eRF42r6/G0WTQH76ZxaPRIO6Pb6zKM1S8bYaHB28CQbJQ1eNhY3CSAo9mR0NVstNiNqNwYtgKYkQ/4WJRcD4t8lwqc8NkVbj37jMwzYUUBwTbZzSXHFJtgbmmUDXZnJIhzmgl+abXTPRAsxGgBdDEN61glFOBplhAwjODOUv2ALqYa8NMmei9rfaFYpgjwIOKpOhyGty44E6WpFhpWnVtt6JtliXtSBDUVXgNVVSeeiv+nPqYCh+115D63KY/VT7qkcL6AZrognMf5T9kwQnayAJxdk2RkQiyp8jgv5SiaqmhhZJZKYVuYJDmDNhcMbqm5NxnoyvYIivAElpPzqlxO/xZsI9oThdSAS7FK6AY5Ew7/PqDgHOs9Q0o3vn4ZDrod6NZf9iN3j+xB8RkhaH4HwYO9UKz3BwFH2+QkGZnB3QkuIAI2qAQRso1n7PVvz4M+5KFOH+naBzga5YVHH9P+D0hFegjhvw4uzwk8F/0wHvbFK/KQrfFW0JDiTMIicOEhQTaLRPbFu8BmGCBpOAbhBMYOtq2jRWThQaJaxAOWn+9h84e0rR8WsJogB0VocoL8qTx7Pnpi19fvvrtrB7+89ffT+812o7jMcd2OzePO/cOcW/LT14YvmB3zyvALdueVJnNV1Kx7w/jaHLRifvv+vHVLI7ex4cAJQu3h18ztIP57jltB/8PO6bHk+idTzoMgQmvTIymXnAjH63RGx+tiZu948rc9XIBeunS9QboppxlDDLhaJXxH+XaN78TumQ9Tq79yMR9a5H+X3n7+RHyWB8hk90Hq4/yJVbXVKFYSq4fscdNo8v+76NB92ezeywG3dP+EuTg1qMZ3nlNZFcyJlgGtNpXyv3dUvvF6UkzvHupVgO0w6u6du1fUEsDBBQAAgAIADykiVHHKQrweAMAAKgMAAAqAAAAdW5pdmVyc2FsLW5vLXZpZGVvL2ZsYXNoX3NraW5fc2V0dGluZ3MueG1slVdtT9swEP7Or6i673QUtg4pVCptJ6ExqKDiu9NcWwvHjmynrP9+55ckdpvQQoSE7+4538tzZ5God8p7O5CKCn7XH/bHF71esiqlBK6XkBeMaOilRMFDdtdfvMxf50/LyfLh+ak/cKaCCfkKWlO+UUZSyXoUAWmpteCXK8E1+rvkQuaE9cffftufZGAtT6EEhncuZk1W0FzzY/jrfnYWxN9xcz+aTW+7ACuRF4TvH8VGXKZk9b6RouSZCe3afF2w7b4AySh/PxkRo0o/aMijmOZX8+F8eB6kkKAUmJBuZ5Ph5OdJFCMpsDr70c2vm8mZmOaqzxtzANtRRbWFjYaj69FNF6wgG4iLPJ3PrmbX3fYcvcdd+TQuB9DwT5/MHIdgD/JLzkVRFl/hSCHFxhT0ADMy30kMEyTD8UPA7NZ8JwEmIXPRSUIqRjNsg5CZo+J383UZd9XS/xkuicTMthRsYZpwsD0MQ1IGYy1LSAbVyenUVnw8lxqHCcZrwhQahKLGaIEZLkipKjexrLF7gQ/Ks9CXlzQmb4KVOUxdwIG7WN7YT6f3drGETmtZEKGEnRcGITbCxvIJ63pkGQgby1fTrmfO9scRHKocqGLEPfHt/Lz+qAVO8Jh5bXWqtOamRzPnKgjVCyqbXGQwtsRa0hxM35KBlbmQBkcxJZzs6IZofKH+Grt0b5NRyeBA4bnWzqxEU82gjXArUUqFwaD6zWfrC9eicRD3dKiJfoS1rqxjYdMV816ErbDn01z37uq6uXNP42ty18+JfAe5FIKpfs/jcALRjXuXjxFmX+NrCvKBr0WAsYF1gbjQoM41Fm4KzzUnWpPVNseYulKoS+o6297AxF/b1lle5inIORKCgqpaEAud4ZZutgx/9RuFD8gOEB1aB9Vb9McJrSkfCDwHgMjVthoId3CavGSaMthBtVcCgU25K7dE4QC0ZWz4FbMykJxFSb+GGq7E6ymQt9i/YViR4wNNzHpvF9Nek1TZzKKlUm34JpZo51eb0tA1XJL27LkUOUZ9WwWxV1E5SanFqyZSe6fN2SdPdjDhNLc7CBXB9S0ah2FCFL4sVlmV4UjehGBertpZTcsWTRfEbNrxsA1iNYdrdokDOl5LgHDFWuFF8Aj8gX0qiMyeapPoVWhROzTmiA+n3di46/NCJ4NA5JpTtwH/xv9Qxv8BUEsDBBQAAgAIADykiVGR6d338QMAAH8TAAAvAAAAdW5pdmVyc2FsLW5vLXZpZGVvL2h0bWxfcHVibGlzaGluZ19zZXR0aW5ncy54bWztWF9z2jgQf+dTaHzTx+KkzV17GSCTAzNhSoDBbq95YoQlQBNZ8kkylD7dp7kPdp/kVhYQk9BUacv1bqYPGeL17k/757e7thsXHzKOllRpJkUzOK2fBIiKVBIm5s3gbdJ9/jpA2mBBMJeCNgMhA3TRqjXyYsqZXsTUGFDVCGCEPs9NM1gYk5+H4Wq1qjOdK3tX8sIAvq6nMgtzRTUVhqow53gNP2adUx1sEDwA4C+TYmPWqtUQajika0kKThEj4LlgNijMr0zGg9BpTXF6O1eyEKQtuVRIzafN4Kd21DntvNzqOKQOy6iwKdEtEFqxOceEMOsE5jH7SNGCsvkCvD09OQvQihGzaAYvziwMqIcPYUpwFzq2MG0JORBmg59Rgwk22F26AxWdUQXFoLplVEEBdE9W0TT0g9kJnIisBc5YmsAdZDPVDDrJZBx1o3E0aEeTt+O+c9XbIukl/cjL5upmFI37vcGbSTIc9pPe6M6qjKHibSPcD7wBCZKFqoaHjcHpAvJotmmoSrZazBIKp4YtoUb0Xi5mBedxkedSmbtMVoU77z4B05hJsZdge42mkgPTZphrCk2TTSkZ4AxSMOqKAM0gL3zdDIY5FSjGAgjODOYs3VnoYqoNMyWxuxvtS8UwR0Be6ECKruPg7kwXSrrAStOqL9s72tIqbUWCoI7CK+iaMsyN+FPqIyp81K6A69zynSof9Uhh/QRNdMm5j/LvsuAErWWBOLulyEgEdCky+G9BUbW30EzJrJRyrA3SnEE2l4yuKLnwOegGjsgKsIRRk3Nq3Al/FOwjmtKZVIBL8RJSDHKmHX79ScA51voOFG99fBb3e51o0ht0ovfPbICYLDF0+9PAoUFolpuj4OM1EtJs7SAdKS6ggrYohJHynk9s9S8vw65Hoc7fqBp7+JplBcffEn6XkAr0EUt+nFOeUvjPeuB97AIvy0a3zVtCQ4szKInDhBspTGImNjPdAzDFAknB1winsGW0HRtLJgsNEjcgHLT+cg+dPdC0vJrDcwicqAhVXpAnpy9env38y6vXv57Xw7///Ov5o0ab/Tvi2B7nFnD70a3tbXnvCeEzdo/s/Ae2Xakyy1dSse8Nkmh82U5673rJzSSJ3if7AGUWHi6/Rmg38eHFbDf9/b08/X6LeTSO3vkQYACxe3Evir3ghj5awzc+WmO3bUeVTevlAkzPuZsGMD85yxjU/mi98C+x6+BjH3uUXo6Qx2HXfzlVBxvxR6q8WaUPTS0U04xZox/vFV/9XjHevnT6KF9jdUsVSqTk+jsOsTi67v027HeOyjvmR7z/Ybd+bfrc1e4rxt5ni0Z48DtPDeT7H81atX8AUEsDBBQAAgAIADykiVGlab6fsgEAAG0GAAAoAAAAdW5pdmVyc2FsLW5vLXZpZGVvL2h0bWxfc2tpbl9zZXR0aW5ncy5qc42UUU+DMBDH3/cpFnw1izIU59s2MDHZg4m+GR8KuzGy0mvaDp1m313K3Cxw6NoX+ufX//UOel+DYTW81BveD7/q53r91FzXGljNqC1cNnXeoxdW9zTPl/CSF8BzAV4LKY9bT/L+l6CMPVGbJrtna6sdPw/tmxXj2sUlYaEITVObSwJ8J7QPavPnSRw4eR1ycgqdbI1BMUpRGBBmJFAVrGa8i4d6uCm2YCxB/YOuWAoN0xv/bhb1kr+OwSyM5hOXS7GQTOwWmOEoYekmU7gVy5/4Yztder2ToKpPvukLy3NtHg0U7cDxdezHfj8pFWgNP3En0dSf3pIwZwlwN6EwuAumf6AN425BW3SZ69wc6dAPx2Hg0pJl0KnSPI6uo3ETE5VXp5qd4AfOwIfpS0ZytgN1jhXKrTzjA0qFma1IFw3tJFGObJmL7MBFEztJzh7W2vb9G3XPGCWolqe/4spOl+kUo3HNsHXN1tQVLfr6SxvUBGgaresYV7fiLig7TomCiIGERnW0ku41pt1r7Pq1ypupDagXRF410KHHjGHpuqg6SnX6N7czkAdNz06p2d33g/03UEsDBBQAAgAIADykiVGw7V1XbgAAAHYAAAAlAAAAdW5pdmVyc2FsLW5vLXZpZGVvL2xvY2FsX3NldHRpbmdzLnhtbA3MPQ7CMAxA4b2nsLyXn42haTc2EBLlAFZjUCTHRomF4PZ4e8OnNy3fKvDh1otpwuPugMC6WS76SvhYz+MJoTtpJjHlhGoIyzxMYhvJnd0DdngL/bitXCOcr1RD3hp3ViePM4xwieezcMb9PPwBUEsDBBQAAgAIADykiVEAQkFzqBEAAM0nAAAgAAAAdW5pdmVyc2FsLW5vLXZpZGVvL3VuaXZlcnNhbC5wbmftmXlUU1e3wIOCWqlibQVEINZ+r9aWUWWGxLFoLSCgVRASBklsQ4iAYcxUEWklkloHZDIOlUGQSNMkGEiCA8TKEBUkhJBEiRBNgDQCmUO+xPa92r5vrffeeu+/xx+5d92z9m+fffbe2fvce77fGxm+bKnLUgAAsGz3rh0xAICtDwCwMGvJIsvIuWshZsvNJjsmfBuguc/1leXBFr41YisA0EKyNybbWZ7fOborLhsAWH7P+rPhouoPAwDrU3bv2LovDzIp4pWm51ZwVTrlB+Wn2lZnrpd/vGuH03LnrSsGPBLuA9d+se8BrGeb83dFXncP781MXuJFzHWF70tx9trkErGkSP3bzEz2dG8FyhQ8K8XJx2ePl0w1Z8v3zTZMVWEkiYmmgACLAYDntu9armsvEWwst/vvW8wHEPIWWO1fEdVhFRh9x9lyPSCn4E2Nt5959Kp92+CeNgsBgGcPexyLx7OkvoG4wRVWrrknfesRrwD3Iil82RuBUz2ORV0JUtcvrIpa11GLL/vyA0tW/iHr+xdZi7IT/0LZmBMnL5/ZOxGAWPLGDBh97ebyqnVJrm8NYA5Od0PFbTop0BwourC5rp28syMw4081rQi2cYwygpmzh1ZnNHYjDOnC5nyjlNyqE/Ag1RmHNqHB8ovdcYXmArlzHZOcFtHxknezT9Mv0at7wRiN4BVOeSJu+5s1bKTaPW9uKJ4ulGjmhPB1xHI+F52PBHpLciNXL7ow3ZzLgRfoKncvccYCIflj54UMtJiHnnry1hrbah15VHjyDNW7i6AayZbgb+HDYpPa24+Hh2Vfbj5gr/J9d4AehddvcsDtl5Khec/Vej+0CBTpxlA3dCPMbEwQleDrTq2d2o5q1HCRqa7OSvjkAU2dukHqpm/8t7GLhMdAjWmCFFBDCaZgdXkmpCwFE4qQV+e2V4aV+c1mutW5n2XX4KphjGjDQBqaBVKzqSet0T+aBrO/mxhrPxyPGYwycbvBxjMksdcOrh3KcxciMyFWqJAy2x0bZzMTxfYjkHP8bbmYk+Gsm1hES4LQkKMPxrKQ9pK0jpfC+s68RMYUL4/DlQ5im7AhkUTGgXKNbC8376DNtdGtJaciZI19WI4EyJ9r6+t8PXKaEVboqviZCcaGYCM/hc0gB5Aa5MAYCy+SBX+VyFY2fZhk8X1CheD4Uf7MXapYffW2ePAuzfGKdDS3ehjSr+Sn5IxA+I2dCG+24TVkRM2VZuqDWch+D6fnNEKztKzcJFoMymvTUhosHqOhvLUKf8XcvvsNUncXz64NiIWf19QVCJUa09Axtrx6EIfN59Gzo5XKpc7d3JaUB9rMiJpGpjgvDsjIKMwnboe9HUynq7S1UxoF0jOGS4i2f6Z/VYBNiC0dXe7Aqm/WFBaQVYLlWF3rQcqrjmglqXQ2gppwAsU0BQ9qg2aIBhIjTvUTiJt5B//gHM3m2t3tIhJzUuU6QLc4qDlWKAdpKEfTQ5xm55oJLe1TWebKYY47XwV6OkAvaPosaUDW8vHhv/mm1vE6LfCmXSY2QalRD/uDzqYkTPQ5stGspQvQurw1FlOUrTed+oWw2/XNBlqCB/8ue90Oz4ly3r56bDmvw5mhQXfxcskbuHNLd4vG8/CMGsolZkYYaFaXYbWjktCC+eqLSU5oHbUhO+HDVDqy/20DBhbQJZRilOfBwjsJ9k/FEFThY6glnS6qU3Lpv7k5ddGGJidpHVNbYmLtFZC1JL7Av3tn3uISnOM2t+yEQD59rlrP1rClSHWaHxpYTu5v3lCXt4yoSkAFQ8PQcfhINDFRdnV7OJRybT821JIyB7bBZFfKgtzrJEBeciId05TT62ItXR3nKzyX5PZq+/XxGC+nbhZLTOlM92xGkOMP8gfoKtMlpri146ZidpTuKJvNjFIGQODCAfSF8qeTGpUcV8Zt0BQe6tUST6r8uVh59sSWW8pzfjapuvwDe52BJQJdPC5SqoBYA3NbIz2IUgyxsOrAwaCXJkRBYSK8vZ0T2SV010hy/1LILFXFB/WWeb1jtUucuf/Dga7Uo8Y/Hf4oISN0EZf3fyWwqtJzaa8OvlmYkcOL/88dYEuoNe0B3623wgDV721DvNVGyufM0Xy7nFOJ1kvP4+z6ooVWuMP3v9dZ/qXeeWgemofmoXloHpqH5qF5aB6ah+aheWgemofmoXloHpqH/t9AXit9iP/xibGswqBRSs6fNLl9YMUB7ov+ywkWLyaCWaryKjhES6ni4MfPVzlgZwMClCYjpzNKxGNy0BzFnEXJT1pxlPloG6RBJ/Q2GY5FpObwuGxdmzBbex1v5FVBWfpxkSAs4eZqzlyRwcH9rABZca+Wl1bDTx18sdiOeMBswDfPrbkxhce6W+Z1OOTJhCscs43Gl2NgSc2Yab92xZm+EDSOv6i2aMHn55sEbq30Bp71MCH5BhzSM/jZ+OZY+7Ht2CnBgTruxrqaYB7C9QMf9/MraeP2qy1S54wFd3Wy6+Y86VS6Ep7zbvalOOllgm/bY4SbZZUlv1JI1fjlJr8fBb49+dZTitbWWI7zLSe5HaD5DDypGh+68CPrR2lCabCm1IbfwtrrDTi6zJY4TSKcCUEsce7YmTjaSfj76PoZg8Q8N94fhRkfF7PwrLbDDG/M81IGfw3rt7ucEXeZFGi+P4nRtPHEyOcDEIyqc7GMKS4jdWo45igH9yJv/FhjAIWlHhZdYAjpEjb3YCU2cQDNmb2JAgeKtehowyC64BAWsqlN3SisN8RpDAleqpQOSL0ToHXRgi5deMeDGj9b4vsNxc9KwK8fVzlgnhWtcSLtWRUsD95D87n5XXTpr8GDbWLTpaKrSwyN3MY+dI0sWElr9aY9UnJ/rh3tSo/mIDlYUssvrxRXmw9xX0qfgtBrrk/ldp5mtoPITFEF0vC0Ra5FjwzLEmASkswZQDj29sSdSQJ1v/K6frcGxGsOfHFxguJOjb9FEhvYGnCe413tEDH6iqOe1SGhS+hIYbqeWa8o+7BR3YBVzA2a3J/KnkLPrgLJFXA+bpaubuBFWPI8EGwjNX6U9KLPZUHX924r1xS0tO8xncMktGa5UIsLwDgqt+XSO7Hylpe/tSA5SCFdMINuaZ/KAysmjxhHPs3aVz1Eg1Yl5nxBVXKz3wVsYcYuImZegSh56vz1ZYQWXJ/Jj9a1fZnzHkNGSGd1d/rj4FjwKiX0wFAt7iEbcwFQ53uonrQ1SRfYN3qPblKHdR0R8juHCY/VIlSOYEMvG5gbYcofEIwJyxYDfpjaZyNVgFvxuffNhuzZEmOFXmmacWCU9lcCWUaZ0Ky8sZqkakHNTd0B+bGiWEf1rVBs6BQ/lhFtmOVS+TsMz/dQRBmGESpljoPkfuk2vYKa6rpJqkvEZWAhCDI7XRjUND0I9CbtB2roeqZcE9CbJ4qIJcVhw2j64KpJRo4lZyPT6UdqVpOZnN2mF5jbz14cg9nP+i7xAHL32BKRUCflfcJj8y4UU1zbjQAAntSsSxpYl3fsCOClmR9/oxhRcpJJriKWKk+5bGIlTYHRHGPjMdrejNQVQZ3peqN/hZv04moUB2TOPETmg8B+bX3JNcqfQ78iC4fZk6pvpGhGBDbstFyBpEsq47Z3BLYIrqIboCOZVfrdGNb4HRAn5W7wqqUXeBkCmZ/P50K1UOOM5Fscyu84YpgqX+kjB4pbtGVCvRQXssaSW3VLnDkFs71t10QjoKIUOo/+yi4nbOFVx0bpAqZXI7bLLlMZK4wPL2FniOqYkVHeBYUqEXfyFfhbKH+NN7jzH3bEGFk9Yza/xo4YIbt1NYZ7CvQVtM6LMumHZakEQVKVXq2u0DO/qcMQ33iOTHhsz4sIhgxkFnQVf1YXa68HMWg/KOGfDKStej947SxU+ckqF7nvpxbD6UgYn78TCSzagz99jtmeulvEUaE3y9mDaWlC3GTyIiLyguE0Cr7QkhWPil9kFTyP74J/6bqR1eHuNOi2viA5UUOdBfndBJPYYOlxTDWudqeIr3oNWetNrsg8FbfoRCKMGwjTqw2TExWeUt0wejlCH/ceuknFD4Xx2IKZIbeNaLzB/6GWltXT9GFS9UHPLbmdJ+MfqI9n1To+7hbQb6WxCly/iYbKWsVlpbpTC6nT0HIS7/DQL1ABHfm1xfQG7SOu4rsYOY6vKhRq/Q4Cc38ZokMbpWVcEE2gSeX5s7DqHH8A4FXZO87Su780hX3l3QS3uUZ+7HvIllTuSf42mmdbrynsMgzynF915niWCSsBVIR+WsifcOZ+KcGFGQ4b/UjDg7Kjjj70mnuVZSBsTwSPXRGWg4CFRsaJyX7Ww/SEgQlDC7xKDCp8E3Cux4IQ23MRpXxsrdMQbUWzhmuHB3+UcjvP7TRn+ZNS5XVmu+YV9OuXOzHgqmcXeclCIpkH+t1TCtcZWfyn+pn8m9gCM7Yvufc1Lcqf5d+pHeqlAze6RTzcgDt/2Frq6/++Oq5x7EwmzN4YDFl8sjLCJlUX78jSQti4e3kSuSnmzk+gKXhhtZQf/s2PC7q0mZ0EEIVKaJl0HZxRfP+LSuVSh7rWQ1eGoA1SypnqUe8frYeGTn4G3ISglsET9y0CrE309IKbgVRl9ej6Udbl5h8elY6NUbI8nO6wHjTbTbaioCCvB/B+nnuDVH1V68oBxfSTJezfVxWSRORVv4Qf7lnQRc8OdL+m8abCkz2AbbR+UlzQU2qaJW3VM0LJnHq8An7pdr68oU7sj45DLlRvshoAuy3RvlnlN5lBBvNFbJ2jSRrVWXgG88DDaYha4Xm8cGvhy9E2mLHxozTdl2WxkXicodLyF6+okeDUOzi4ziuyW7xDJSeWx6F1WZJYWyI7Km31zbIKS7F3+zRyX33e61/Xo3Cvz5JHRtpylchp4zRPglFTySxR+AOCyNIhqKvNVzyk9LlWidUPohabazBMYvHPr2gr/HvTv2VVC9a1ZtRJd5uD77w2S4azfCH2z6I5l2VBtWAOtrcss6enT7kx9LQMzg+amEzd5UxiYFxJy5yl1LCHG4CNFis8IXjTrDAw+kxK1TBl++csh3R/A25k86xDhjk1VMh+9drl9yriZwpeeR23FP8g6gHcfmIsPd5Wozg6YKY8RfxjIh5D6ue51Cu8GDVZf6RvT+20kLdtg1QnyFnO5V85yIbtAlKApWzjRUI0NNyUTsqSwx9a4pyuOo3CSNUHdqhna5QY2TgCahjuXYNqT+75KAjF1g2CkxCWFsGIMN0LMpAgvXSpDeCnkP0d9WaoHBr+SRXkkaom0CEkKWGa6P1BPBRacqIFCztd4uLjPj4Rw3GP4dUHDrwfFZo5PU02Y5jaTePRF1Mt+ni+lohGrvLpGX/PJwu+zCa1qGB8J2u8MyYs4sbclYbV5mPRBhUJj5me6Y+KcsJ1hS7NbhJopEGWCNQQMuf+HYrCymMDNEpO2N4enAxuxFJj+LoX68FBidrV05/0tFyQbJe5/KW/L3PHG1VtGvHGkMjeJ6mkMP8/JCNNbdnUBiEAsGu9ZetkSxyxVP6hLR0+MBA3np3yOgiG2Q8HEPa9pQjG2fYEL8mrHlMkaVetnK7ntfSplnZJPaDFawBrz79lo/79G1QnlSu+INSwAcX6rg58/Rv3saBifeETmdYhxy3beOgpAPDrn1uwNe0zT/YERIF0L0ThhkbFANqyt6W/59MHXvD5VFPm3o7W+6XKxBQ19lvOqfd4YLNRFN72lI24uhgA+K0v+3v+osI63hVOvPEKZQ5W4Jo93DDd3rXVRhqtWyTU2M3JZz3kNJ9LhVO32/aMv0k8LIxSZZnBZ/peOaSq+UDP17DedXH7mD0TbR9Dgz9JqjZ0arx8S9gdULvvC8KIlYWaKVGi/sLc/rPDXhDLtrdEOxSAD0hkXJTKwr3NuikPpTL64HQt7wri9eOtNteqFVac294BZV2WxUaFoQ2y/dyGbpi3+h0A4FY3WawtJevJefIKJ8TozrZxP5Telfqx9+LF1m09Yc///jVjanwcbxM0s0LNSHn3B6vs7p2RO5q3JR3/J1BLAwQUAAIACAA8pIlRIp+Ouk0AAABrAAAAJAAAAHVuaXZlcnNhbC1uby12aWRlby91bml2ZXJzYWwucG5nLnhtbLOxr8jNUShLLSrOzM+zVTLUM1Cyt+PlsikoSi3LTC1XqACKAQUhQEmh0lbJxAjBLc9MKckAqjAwsUAIZqRmpmeU2CqZW5jBBfWBZgIAUEsBAgAAFAACAAgAQU2zUGtfMwTVAgAA9wcAAA8AAAAAAAAAAQAAAAAAAAAAAG5vbmUvcGxheWVyLnhtbFBLAQIAABQAAgAIAKyiiVFcrbH4oQMAAO8MAAAYAAAAAAAAAAEAAAAAAAIDAABub25lL2NvbW1vbl9tZXNzYWdlcy5sbmdQSwECAAAUAAIACACsoolRFR5gG6MAAAB/AQAAKQAAAAAAAAABAAAAAADZBgAAbm9uZS9wbGF5YmFja19hbmRfbmF2aWdhdGlvbl9zZXR0aW5ncy54bWxQSwECAAAUAAIACACsoolRhAcmifwAAAAvBQAAGwAAAAAAAAABAAAAAADDBwAAbm9uZS9rZXlib2FyZF9zaG9ydGN1dHMueG1sUEsBAgAAFAACAAgArKKJUR9UimowAwAAxw4AACIAAAAAAAAAAQAAAAAA+AgAAG5vbmUvZmxhc2hfcHVibGlzaGluZ19zZXR0aW5ncy54bWxQSwECAAAUAAIACACsoolRdPon6wwCAABJCQAAHAAAAAAAAAABAAAAAABoDAAAbm9uZS9mbGFzaF9za2luX3NldHRpbmdzLnhtbFBLAQIAABQAAgAIAKyiiVHXm3CWKwMAAG8OAAAhAAAAAAAAAAEAAAAAAK4OAABub25lL2h0bWxfcHVibGlzaGluZ19zZXR0aW5ncy54bWxQSwECAAAUAAIACACsoolRjnP2+moAAADlAAAAGgAAAAAAAAABAAAAAAAYEgAAbm9uZS9odG1sX3NraW5fc2V0dGluZ3MuanNQSwECAAAUAAIACAAypIlRvH0190oAAABJAAAAFwAAAAAAAAABAAAAAAC6EgAAbm9uZS9sb2NhbF9zZXR0aW5ncy54bWxQSwECAAAUAAIACABBTbNQ1vVudzkDAABZCQAAHQAAAAAAAAABAAAAAAA5EwAAdW5pdmVyc2FsLW5vLXZpZGVvL3BsYXllci54bWxQSwECAAAUAAIACAA8pIlRnF4yCBQGAAA3FwAAJgAAAAAAAAABAAAAAACtFgAAdW5pdmVyc2FsLW5vLXZpZGVvL2NvbW1vbl9tZXNzYWdlcy5sbmdQSwECAAAUAAIACAA8pIlRFR5gG6MAAAB/AQAANwAAAAAAAAABAAAAAAAFHQAAdW5pdmVyc2FsLW5vLXZpZGVvL3BsYXliYWNrX2FuZF9uYXZpZ2F0aW9uX3NldHRpbmdzLnhtbFBLAQIAABQAAgAIADykiVHsENoD8wMAAPUTAAAwAAAAAAAAAAEAAAAAAP0dAAB1bml2ZXJzYWwtbm8tdmlkZW8vZmxhc2hfcHVibGlzaGluZ19zZXR0aW5ncy54bWxQSwECAAAUAAIACAA8pIlRxykK8HgDAACoDAAAKgAAAAAAAAABAAAAAAA+IgAAdW5pdmVyc2FsLW5vLXZpZGVvL2ZsYXNoX3NraW5fc2V0dGluZ3MueG1sUEsBAgAAFAACAAgAPKSJUZHp3ffxAwAAfxMAAC8AAAAAAAAAAQAAAAAA/iUAAHVuaXZlcnNhbC1uby12aWRlby9odG1sX3B1Ymxpc2hpbmdfc2V0dGluZ3MueG1sUEsBAgAAFAACAAgAPKSJUaVpvp+yAQAAbQYAACgAAAAAAAAAAQAAAAAAPCoAAHVuaXZlcnNhbC1uby12aWRlby9odG1sX3NraW5fc2V0dGluZ3MuanNQSwECAAAUAAIACAA8pIlRsO1dV24AAAB2AAAAJQAAAAAAAAABAAAAAAA0LAAAdW5pdmVyc2FsLW5vLXZpZGVvL2xvY2FsX3NldHRpbmdzLnhtbFBLAQIAABQAAgAIADykiVEAQkFzqBEAAM0nAAAgAAAAAAAAAAAAAAAAAOUsAAB1bml2ZXJzYWwtbm8tdmlkZW8vdW5pdmVyc2FsLnBuZ1BLAQIAABQAAgAIADykiVEin466TQAAAGsAAAAkAAAAAAAAAAEAAAAAAMs+AAB1bml2ZXJzYWwtbm8tdmlkZW8vdW5pdmVyc2FsLnBuZy54bWxQSwUGAAAAABMAEwD5BQAAWj8AAAAA"/>
  <p:tag name="ISPRING_ULTRA_SCORM_COURCE_TITLE" val="718 Final Presentation_Final_4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TRUE&quot;},&quot;ispringLmsSettings&quot;:{&quot;useMobileViewer&quot;:&quot;T_FALSE&quot;},&quot;playerId&quot;:&quot;universal-no-video&quot;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0&quot;},&quot;publishDestination&quot;:&quot;ISPRING_CLOUD&quot;,&quot;wordSettings&quot;:{&quot;printCopies&quot;:1}}"/>
  <p:tag name="ISPRING_SCORM_RATE_QUIZZES" val="0"/>
  <p:tag name="ISPRING_PRESENTATION_TITLE" val="718 Final Presentation_Final_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WO_DISPLAY_IN_SLIDE" val="1"/>
  <p:tag name="ISPRING_WO_FULL_SIZE" val="0"/>
  <p:tag name="ISPRING_WO_WINDOW_WIDTH" val="720"/>
  <p:tag name="ISPRING_WO_WINDOW_HEIGHT" val="540"/>
  <p:tag name="ISPRING_WO_SHOW_AFTER" val="0"/>
  <p:tag name="ISPRING_WO_INCLUDE_FILES_AND_SUBFOLDERS" val="0"/>
  <p:tag name="ISPRING_WO_SLIDE_POS_X" val="240"/>
  <p:tag name="ISPRING_WO_SLIDE_POS_Y" val="135"/>
  <p:tag name="ISPRING_WO_WEB_ADDRESS" val="C:\Users\Vanessa Miller\Downloads\718 Final Presentation_Mobile2\webobject\wo9\A_T-SNE_visualization.html"/>
  <p:tag name="ISPRING_WO_WEB_ADDRESS_RELATIVE" val="718 Final Presentation_Mobile2\webobject\wo9\A_T-SNE_visualization.htm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WO_DISPLAY_IN_SLIDE" val="1"/>
  <p:tag name="ISPRING_WO_FULL_SIZE" val="0"/>
  <p:tag name="ISPRING_WO_WINDOW_WIDTH" val="720"/>
  <p:tag name="ISPRING_WO_WINDOW_HEIGHT" val="540"/>
  <p:tag name="ISPRING_WO_SHOW_AFTER" val="0"/>
  <p:tag name="ISPRING_WO_INCLUDE_FILES_AND_SUBFOLDERS" val="0"/>
  <p:tag name="ISPRING_WO_SLIDE_POS_X" val="240"/>
  <p:tag name="ISPRING_WO_SLIDE_POS_Y" val="135"/>
  <p:tag name="ISPRING_WO_WEB_ADDRESS" val="C:\Users\Vanessa Miller\Downloads\718 Final Presentation_Mobile2\webobject\wo10\J_T-SNE_visualization.html"/>
  <p:tag name="ISPRING_WO_WEB_ADDRESS_RELATIVE" val="718 Final Presentation_Mobile2\webobject\wo10\J_T-SNE_visualization.htm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HAS_WEB_OBJECT" val="1"/>
  <p:tag name="ISPRING_SLIDE_INDENT_LEVEL" val="0"/>
  <p:tag name="ISPRING_CUSTOM_TIMING_USED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WO_DISPLAY_IN_SLIDE" val="1"/>
  <p:tag name="ISPRING_WO_FULL_SIZE" val="0"/>
  <p:tag name="ISPRING_WO_WINDOW_WIDTH" val="720"/>
  <p:tag name="ISPRING_WO_WINDOW_HEIGHT" val="540"/>
  <p:tag name="ISPRING_WO_SHOW_AFTER" val="0"/>
  <p:tag name="ISPRING_WO_INCLUDE_FILES_AND_SUBFOLDERS" val="0"/>
  <p:tag name="ISPRING_WO_SLIDE_POS_X" val="240"/>
  <p:tag name="ISPRING_WO_SLIDE_POS_Y" val="135"/>
  <p:tag name="ISPRING_WO_WEB_ADDRESS" val="C:\Users\Vanessa Miller\Downloads\718 Final Presentation_Mobile2\webobject\wo3\us_layer_companyA_map(1).html"/>
  <p:tag name="ISPRING_WO_WEB_ADDRESS_RELATIVE" val="718 Final Presentation_Mobile2\webobject\wo3\us_layer_companyA_map(1).htm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WO_DISPLAY_IN_SLIDE" val="1"/>
  <p:tag name="ISPRING_WO_FULL_SIZE" val="0"/>
  <p:tag name="ISPRING_WO_WINDOW_WIDTH" val="720"/>
  <p:tag name="ISPRING_WO_WINDOW_HEIGHT" val="540"/>
  <p:tag name="ISPRING_WO_SHOW_AFTER" val="0"/>
  <p:tag name="ISPRING_WO_INCLUDE_FILES_AND_SUBFOLDERS" val="0"/>
  <p:tag name="ISPRING_WO_SLIDE_POS_X" val="240"/>
  <p:tag name="ISPRING_WO_SLIDE_POS_Y" val="135"/>
  <p:tag name="ISPRING_WO_WEB_ADDRESS" val="C:\Users\Vanessa Miller\Downloads\718 Final Presentation_Mobile2\webobject\wo4\us_layer_companyJ_map(1).html"/>
  <p:tag name="ISPRING_WO_WEB_ADDRESS_RELATIVE" val="718 Final Presentation_Mobile2\webobject\wo4\us_layer_companyJ_map(1).htm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HAS_WEB_OBJECT" val="1"/>
  <p:tag name="ISPRING_SLIDE_INDENT_LEVEL" val="0"/>
  <p:tag name="ISPRING_CUSTOM_TIMING_USED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WO_DISPLAY_IN_SLIDE" val="1"/>
  <p:tag name="ISPRING_WO_FULL_SIZE" val="0"/>
  <p:tag name="ISPRING_WO_WINDOW_WIDTH" val="720"/>
  <p:tag name="ISPRING_WO_WINDOW_HEIGHT" val="540"/>
  <p:tag name="ISPRING_WO_SHOW_AFTER" val="0"/>
  <p:tag name="ISPRING_WO_INCLUDE_FILES_AND_SUBFOLDERS" val="0"/>
  <p:tag name="ISPRING_WO_SLIDE_POS_X" val="240"/>
  <p:tag name="ISPRING_WO_SLIDE_POS_Y" val="135"/>
  <p:tag name="ISPRING_WO_WEB_ADDRESS" val="C:\Users\Vanessa Miller\Downloads\718 Final Presentation_Mobile2\webobject\wo5\closed_by_ticket_duration_heat.html"/>
  <p:tag name="ISPRING_WO_WEB_ADDRESS_RELATIVE" val="718 Final Presentation_Mobile2\webobject\wo5\closed_by_ticket_duration_heat.htm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HAS_WEB_OBJECT" val="1"/>
  <p:tag name="ISPRING_SLIDE_INDENT_LEVEL" val="0"/>
  <p:tag name="ISPRING_CUSTOM_TIMING_USED" val="0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81DE1BD1AF764A8CECBD89F6453A1D" ma:contentTypeVersion="9" ma:contentTypeDescription="Create a new document." ma:contentTypeScope="" ma:versionID="d65bf157d3107e54ab3a24eeaeedcbfe">
  <xsd:schema xmlns:xsd="http://www.w3.org/2001/XMLSchema" xmlns:xs="http://www.w3.org/2001/XMLSchema" xmlns:p="http://schemas.microsoft.com/office/2006/metadata/properties" xmlns:ns3="549ee5c3-5221-4b35-8392-cb2435dc6ff4" xmlns:ns4="fb7a0762-9299-4408-90ae-1ce8f10869fc" targetNamespace="http://schemas.microsoft.com/office/2006/metadata/properties" ma:root="true" ma:fieldsID="cd6786f13dd5511e1dd95673894f55b9" ns3:_="" ns4:_="">
    <xsd:import namespace="549ee5c3-5221-4b35-8392-cb2435dc6ff4"/>
    <xsd:import namespace="fb7a0762-9299-4408-90ae-1ce8f10869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9ee5c3-5221-4b35-8392-cb2435dc6f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7a0762-9299-4408-90ae-1ce8f10869f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05B50B2-8718-421A-918F-82AFFBD48539}">
  <ds:schemaRefs>
    <ds:schemaRef ds:uri="549ee5c3-5221-4b35-8392-cb2435dc6ff4"/>
    <ds:schemaRef ds:uri="fb7a0762-9299-4408-90ae-1ce8f10869f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2A6F8AD-B1C3-4EC2-B5E1-0CAB4DC6B8A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BAB4359-D192-46CF-AC2F-1470B90676AF}">
  <ds:schemaRefs>
    <ds:schemaRef ds:uri="549ee5c3-5221-4b35-8392-cb2435dc6ff4"/>
    <ds:schemaRef ds:uri="fb7a0762-9299-4408-90ae-1ce8f10869f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496</Words>
  <Application>Microsoft Office PowerPoint</Application>
  <PresentationFormat>Widescreen</PresentationFormat>
  <Paragraphs>133</Paragraphs>
  <Slides>19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Century Gothic</vt:lpstr>
      <vt:lpstr>Courier New</vt:lpstr>
      <vt:lpstr>1_Office Theme</vt:lpstr>
      <vt:lpstr>REPRESENTATIVE!</vt:lpstr>
      <vt:lpstr>         BY THE NUMBERS</vt:lpstr>
      <vt:lpstr>Project Goals</vt:lpstr>
      <vt:lpstr>Initial EDA  </vt:lpstr>
      <vt:lpstr>PowerPoint Presentation</vt:lpstr>
      <vt:lpstr>DT/RF for hot categories from outliers company A &amp; J</vt:lpstr>
      <vt:lpstr>EDA duration of hot subcategories</vt:lpstr>
      <vt:lpstr>A vs J T-SNE visualization</vt:lpstr>
      <vt:lpstr>PowerPoint Presentation</vt:lpstr>
      <vt:lpstr>Modeling: prophet on categories</vt:lpstr>
      <vt:lpstr>Modeling: Company A timeseries on subcategories</vt:lpstr>
      <vt:lpstr>Modeling: location –Animated Time Analysis</vt:lpstr>
      <vt:lpstr>Modeling: location – ticket duration by open location </vt:lpstr>
      <vt:lpstr>Modeling: location- location closed (heatmap)</vt:lpstr>
      <vt:lpstr>Modeling: location – location of outliers by company</vt:lpstr>
      <vt:lpstr>Recommendation – December Budget</vt:lpstr>
      <vt:lpstr>Recommendation – December Staffing</vt:lpstr>
      <vt:lpstr>Recommendation – December Staffing</vt:lpstr>
      <vt:lpstr>Presentation 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718 Final Presentation_Final_4</dc:title>
  <dc:creator>Aurelia Arnett</dc:creator>
  <cp:lastModifiedBy>Aurelia Arnett</cp:lastModifiedBy>
  <cp:revision>113</cp:revision>
  <dcterms:created xsi:type="dcterms:W3CDTF">2020-12-05T17:11:52Z</dcterms:created>
  <dcterms:modified xsi:type="dcterms:W3CDTF">2021-05-08T22:16:58Z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0x0101002481DE1BD1AF764A8CECBD89F6453A1D</vt:lpwstr>
  </property>
</Properties>
</file>